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341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2E549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670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b="1" dirty="0">
                <a:latin typeface="Arial"/>
                <a:cs typeface="Arial"/>
              </a:rPr>
              <a:t>Beraterinnen</a:t>
            </a:r>
            <a:r>
              <a:rPr dirty="0"/>
              <a:t>:</a:t>
            </a:r>
            <a:r>
              <a:rPr spc="-40" dirty="0"/>
              <a:t> </a:t>
            </a:r>
            <a:r>
              <a:rPr dirty="0"/>
              <a:t>Sandra</a:t>
            </a:r>
            <a:r>
              <a:rPr spc="-50" dirty="0"/>
              <a:t> </a:t>
            </a:r>
            <a:r>
              <a:rPr dirty="0"/>
              <a:t>Mölter</a:t>
            </a:r>
            <a:r>
              <a:rPr spc="-35" dirty="0"/>
              <a:t> </a:t>
            </a:r>
            <a:r>
              <a:rPr dirty="0"/>
              <a:t>und</a:t>
            </a:r>
            <a:r>
              <a:rPr spc="-40" dirty="0"/>
              <a:t> </a:t>
            </a:r>
            <a:r>
              <a:rPr dirty="0"/>
              <a:t>Maximilian</a:t>
            </a:r>
            <a:r>
              <a:rPr spc="-20" dirty="0"/>
              <a:t> Gräf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7670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Leiterin</a:t>
            </a:r>
            <a:r>
              <a:rPr spc="-10" dirty="0"/>
              <a:t> </a:t>
            </a:r>
            <a:r>
              <a:rPr dirty="0"/>
              <a:t>der</a:t>
            </a:r>
            <a:r>
              <a:rPr spc="-20" dirty="0"/>
              <a:t> </a:t>
            </a:r>
            <a:r>
              <a:rPr dirty="0"/>
              <a:t>KIS</a:t>
            </a:r>
            <a:r>
              <a:rPr b="0" dirty="0">
                <a:latin typeface="Arial"/>
                <a:cs typeface="Arial"/>
              </a:rPr>
              <a:t>:</a:t>
            </a:r>
            <a:r>
              <a:rPr b="0" spc="-1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Sandra</a:t>
            </a:r>
            <a:r>
              <a:rPr b="0" spc="-40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Mölter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E549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670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b="1" dirty="0">
                <a:latin typeface="Arial"/>
                <a:cs typeface="Arial"/>
              </a:rPr>
              <a:t>Beraterinnen</a:t>
            </a:r>
            <a:r>
              <a:rPr dirty="0"/>
              <a:t>:</a:t>
            </a:r>
            <a:r>
              <a:rPr spc="-40" dirty="0"/>
              <a:t> </a:t>
            </a:r>
            <a:r>
              <a:rPr dirty="0"/>
              <a:t>Sandra</a:t>
            </a:r>
            <a:r>
              <a:rPr spc="-50" dirty="0"/>
              <a:t> </a:t>
            </a:r>
            <a:r>
              <a:rPr dirty="0"/>
              <a:t>Mölter</a:t>
            </a:r>
            <a:r>
              <a:rPr spc="-35" dirty="0"/>
              <a:t> </a:t>
            </a:r>
            <a:r>
              <a:rPr dirty="0"/>
              <a:t>und</a:t>
            </a:r>
            <a:r>
              <a:rPr spc="-40" dirty="0"/>
              <a:t> </a:t>
            </a:r>
            <a:r>
              <a:rPr dirty="0"/>
              <a:t>Maximilian</a:t>
            </a:r>
            <a:r>
              <a:rPr spc="-20" dirty="0"/>
              <a:t> Gräf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7670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Leiterin</a:t>
            </a:r>
            <a:r>
              <a:rPr spc="-10" dirty="0"/>
              <a:t> </a:t>
            </a:r>
            <a:r>
              <a:rPr dirty="0"/>
              <a:t>der</a:t>
            </a:r>
            <a:r>
              <a:rPr spc="-20" dirty="0"/>
              <a:t> </a:t>
            </a:r>
            <a:r>
              <a:rPr dirty="0"/>
              <a:t>KIS</a:t>
            </a:r>
            <a:r>
              <a:rPr b="0" dirty="0">
                <a:latin typeface="Arial"/>
                <a:cs typeface="Arial"/>
              </a:rPr>
              <a:t>:</a:t>
            </a:r>
            <a:r>
              <a:rPr b="0" spc="-1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Sandra</a:t>
            </a:r>
            <a:r>
              <a:rPr b="0" spc="-40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Mölter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E549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670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b="1" dirty="0">
                <a:latin typeface="Arial"/>
                <a:cs typeface="Arial"/>
              </a:rPr>
              <a:t>Beraterinnen</a:t>
            </a:r>
            <a:r>
              <a:rPr dirty="0"/>
              <a:t>:</a:t>
            </a:r>
            <a:r>
              <a:rPr spc="-40" dirty="0"/>
              <a:t> </a:t>
            </a:r>
            <a:r>
              <a:rPr dirty="0"/>
              <a:t>Sandra</a:t>
            </a:r>
            <a:r>
              <a:rPr spc="-50" dirty="0"/>
              <a:t> </a:t>
            </a:r>
            <a:r>
              <a:rPr dirty="0"/>
              <a:t>Mölter</a:t>
            </a:r>
            <a:r>
              <a:rPr spc="-35" dirty="0"/>
              <a:t> </a:t>
            </a:r>
            <a:r>
              <a:rPr dirty="0"/>
              <a:t>und</a:t>
            </a:r>
            <a:r>
              <a:rPr spc="-40" dirty="0"/>
              <a:t> </a:t>
            </a:r>
            <a:r>
              <a:rPr dirty="0"/>
              <a:t>Maximilian</a:t>
            </a:r>
            <a:r>
              <a:rPr spc="-20" dirty="0"/>
              <a:t> Gräf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7670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Leiterin</a:t>
            </a:r>
            <a:r>
              <a:rPr spc="-10" dirty="0"/>
              <a:t> </a:t>
            </a:r>
            <a:r>
              <a:rPr dirty="0"/>
              <a:t>der</a:t>
            </a:r>
            <a:r>
              <a:rPr spc="-20" dirty="0"/>
              <a:t> </a:t>
            </a:r>
            <a:r>
              <a:rPr dirty="0"/>
              <a:t>KIS</a:t>
            </a:r>
            <a:r>
              <a:rPr b="0" dirty="0">
                <a:latin typeface="Arial"/>
                <a:cs typeface="Arial"/>
              </a:rPr>
              <a:t>:</a:t>
            </a:r>
            <a:r>
              <a:rPr b="0" spc="-1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Sandra</a:t>
            </a:r>
            <a:r>
              <a:rPr b="0" spc="-40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Mölter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2E549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670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b="1" dirty="0">
                <a:latin typeface="Arial"/>
                <a:cs typeface="Arial"/>
              </a:rPr>
              <a:t>Beraterinnen</a:t>
            </a:r>
            <a:r>
              <a:rPr dirty="0"/>
              <a:t>:</a:t>
            </a:r>
            <a:r>
              <a:rPr spc="-40" dirty="0"/>
              <a:t> </a:t>
            </a:r>
            <a:r>
              <a:rPr dirty="0"/>
              <a:t>Sandra</a:t>
            </a:r>
            <a:r>
              <a:rPr spc="-50" dirty="0"/>
              <a:t> </a:t>
            </a:r>
            <a:r>
              <a:rPr dirty="0"/>
              <a:t>Mölter</a:t>
            </a:r>
            <a:r>
              <a:rPr spc="-35" dirty="0"/>
              <a:t> </a:t>
            </a:r>
            <a:r>
              <a:rPr dirty="0"/>
              <a:t>und</a:t>
            </a:r>
            <a:r>
              <a:rPr spc="-40" dirty="0"/>
              <a:t> </a:t>
            </a:r>
            <a:r>
              <a:rPr dirty="0"/>
              <a:t>Maximilian</a:t>
            </a:r>
            <a:r>
              <a:rPr spc="-20" dirty="0"/>
              <a:t> Gräf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7670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Leiterin</a:t>
            </a:r>
            <a:r>
              <a:rPr spc="-10" dirty="0"/>
              <a:t> </a:t>
            </a:r>
            <a:r>
              <a:rPr dirty="0"/>
              <a:t>der</a:t>
            </a:r>
            <a:r>
              <a:rPr spc="-20" dirty="0"/>
              <a:t> </a:t>
            </a:r>
            <a:r>
              <a:rPr dirty="0"/>
              <a:t>KIS</a:t>
            </a:r>
            <a:r>
              <a:rPr b="0" dirty="0">
                <a:latin typeface="Arial"/>
                <a:cs typeface="Arial"/>
              </a:rPr>
              <a:t>:</a:t>
            </a:r>
            <a:r>
              <a:rPr b="0" spc="-1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Sandra</a:t>
            </a:r>
            <a:r>
              <a:rPr b="0" spc="-40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Mölter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7670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b="1" dirty="0">
                <a:latin typeface="Arial"/>
                <a:cs typeface="Arial"/>
              </a:rPr>
              <a:t>Beraterinnen</a:t>
            </a:r>
            <a:r>
              <a:rPr dirty="0"/>
              <a:t>:</a:t>
            </a:r>
            <a:r>
              <a:rPr spc="-40" dirty="0"/>
              <a:t> </a:t>
            </a:r>
            <a:r>
              <a:rPr dirty="0"/>
              <a:t>Sandra</a:t>
            </a:r>
            <a:r>
              <a:rPr spc="-50" dirty="0"/>
              <a:t> </a:t>
            </a:r>
            <a:r>
              <a:rPr dirty="0"/>
              <a:t>Mölter</a:t>
            </a:r>
            <a:r>
              <a:rPr spc="-35" dirty="0"/>
              <a:t> </a:t>
            </a:r>
            <a:r>
              <a:rPr dirty="0"/>
              <a:t>und</a:t>
            </a:r>
            <a:r>
              <a:rPr spc="-40" dirty="0"/>
              <a:t> </a:t>
            </a:r>
            <a:r>
              <a:rPr dirty="0"/>
              <a:t>Maximilian</a:t>
            </a:r>
            <a:r>
              <a:rPr spc="-20" dirty="0"/>
              <a:t> Gräf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7670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Leiterin</a:t>
            </a:r>
            <a:r>
              <a:rPr spc="-10" dirty="0"/>
              <a:t> </a:t>
            </a:r>
            <a:r>
              <a:rPr dirty="0"/>
              <a:t>der</a:t>
            </a:r>
            <a:r>
              <a:rPr spc="-20" dirty="0"/>
              <a:t> </a:t>
            </a:r>
            <a:r>
              <a:rPr dirty="0"/>
              <a:t>KIS</a:t>
            </a:r>
            <a:r>
              <a:rPr b="0" dirty="0">
                <a:latin typeface="Arial"/>
                <a:cs typeface="Arial"/>
              </a:rPr>
              <a:t>:</a:t>
            </a:r>
            <a:r>
              <a:rPr b="0" spc="-1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Sandra</a:t>
            </a:r>
            <a:r>
              <a:rPr b="0" spc="-40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Mölter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887456" y="0"/>
            <a:ext cx="1304544" cy="131216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1238947" cy="120757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16252" y="222250"/>
            <a:ext cx="9159494" cy="10013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2E549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891534" y="6483613"/>
            <a:ext cx="3394709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7670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b="1" dirty="0">
                <a:latin typeface="Arial"/>
                <a:cs typeface="Arial"/>
              </a:rPr>
              <a:t>Beraterinnen</a:t>
            </a:r>
            <a:r>
              <a:rPr dirty="0"/>
              <a:t>:</a:t>
            </a:r>
            <a:r>
              <a:rPr spc="-40" dirty="0"/>
              <a:t> </a:t>
            </a:r>
            <a:r>
              <a:rPr dirty="0"/>
              <a:t>Sandra</a:t>
            </a:r>
            <a:r>
              <a:rPr spc="-50" dirty="0"/>
              <a:t> </a:t>
            </a:r>
            <a:r>
              <a:rPr dirty="0"/>
              <a:t>Mölter</a:t>
            </a:r>
            <a:r>
              <a:rPr spc="-35" dirty="0"/>
              <a:t> </a:t>
            </a:r>
            <a:r>
              <a:rPr dirty="0"/>
              <a:t>und</a:t>
            </a:r>
            <a:r>
              <a:rPr spc="-40" dirty="0"/>
              <a:t> </a:t>
            </a:r>
            <a:r>
              <a:rPr dirty="0"/>
              <a:t>Maximilian</a:t>
            </a:r>
            <a:r>
              <a:rPr spc="-20" dirty="0"/>
              <a:t> Gräf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07229" y="6070028"/>
            <a:ext cx="2194559" cy="1962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76707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Leiterin</a:t>
            </a:r>
            <a:r>
              <a:rPr spc="-10" dirty="0"/>
              <a:t> </a:t>
            </a:r>
            <a:r>
              <a:rPr dirty="0"/>
              <a:t>der</a:t>
            </a:r>
            <a:r>
              <a:rPr spc="-20" dirty="0"/>
              <a:t> </a:t>
            </a:r>
            <a:r>
              <a:rPr dirty="0"/>
              <a:t>KIS</a:t>
            </a:r>
            <a:r>
              <a:rPr b="0" dirty="0">
                <a:latin typeface="Arial"/>
                <a:cs typeface="Arial"/>
              </a:rPr>
              <a:t>:</a:t>
            </a:r>
            <a:r>
              <a:rPr b="0" spc="-1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Sandra</a:t>
            </a:r>
            <a:r>
              <a:rPr b="0" spc="-40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Mölter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uni-wuerzburg.de/chancengleichheit/kis/startseite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3755" marR="5080" indent="-821690">
              <a:lnSpc>
                <a:spcPct val="100000"/>
              </a:lnSpc>
              <a:spcBef>
                <a:spcPts val="100"/>
              </a:spcBef>
            </a:pPr>
            <a:r>
              <a:rPr dirty="0"/>
              <a:t>Kontakt-</a:t>
            </a:r>
            <a:r>
              <a:rPr spc="-65" dirty="0"/>
              <a:t> </a:t>
            </a:r>
            <a:r>
              <a:rPr dirty="0"/>
              <a:t>und</a:t>
            </a:r>
            <a:r>
              <a:rPr spc="-70" dirty="0"/>
              <a:t> </a:t>
            </a:r>
            <a:r>
              <a:rPr dirty="0"/>
              <a:t>Informationsstelle</a:t>
            </a:r>
            <a:r>
              <a:rPr spc="-75" dirty="0"/>
              <a:t> </a:t>
            </a:r>
            <a:r>
              <a:rPr dirty="0"/>
              <a:t>für</a:t>
            </a:r>
            <a:r>
              <a:rPr spc="-75" dirty="0"/>
              <a:t> </a:t>
            </a:r>
            <a:r>
              <a:rPr dirty="0"/>
              <a:t>Studierende</a:t>
            </a:r>
            <a:r>
              <a:rPr spc="-45" dirty="0"/>
              <a:t> </a:t>
            </a:r>
            <a:r>
              <a:rPr spc="-25" dirty="0"/>
              <a:t>mit </a:t>
            </a:r>
            <a:r>
              <a:rPr dirty="0"/>
              <a:t>Behinderung</a:t>
            </a:r>
            <a:r>
              <a:rPr spc="-70" dirty="0"/>
              <a:t> </a:t>
            </a:r>
            <a:r>
              <a:rPr dirty="0"/>
              <a:t>und</a:t>
            </a:r>
            <a:r>
              <a:rPr spc="-45" dirty="0"/>
              <a:t> </a:t>
            </a:r>
            <a:r>
              <a:rPr dirty="0"/>
              <a:t>chronischer</a:t>
            </a:r>
            <a:r>
              <a:rPr spc="-85" dirty="0"/>
              <a:t> </a:t>
            </a:r>
            <a:r>
              <a:rPr spc="-10" dirty="0"/>
              <a:t>Erkrankung</a:t>
            </a:r>
          </a:p>
        </p:txBody>
      </p:sp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8318" y="1706117"/>
            <a:ext cx="11483975" cy="0"/>
          </a:xfrm>
          <a:custGeom>
            <a:avLst/>
            <a:gdLst/>
            <a:ahLst/>
            <a:cxnLst/>
            <a:rect l="l" t="t" r="r" b="b"/>
            <a:pathLst>
              <a:path w="11483975">
                <a:moveTo>
                  <a:pt x="0" y="0"/>
                </a:moveTo>
                <a:lnTo>
                  <a:pt x="11483975" y="0"/>
                </a:lnTo>
              </a:path>
            </a:pathLst>
          </a:custGeom>
          <a:ln w="25400">
            <a:solidFill>
              <a:srgbClr val="2E54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24864" y="1784375"/>
            <a:ext cx="10440035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00660">
              <a:lnSpc>
                <a:spcPct val="150000"/>
              </a:lnSpc>
              <a:spcBef>
                <a:spcPts val="100"/>
              </a:spcBef>
            </a:pPr>
            <a:r>
              <a:rPr sz="2800" b="1" dirty="0">
                <a:solidFill>
                  <a:srgbClr val="44536A"/>
                </a:solidFill>
                <a:latin typeface="Arial"/>
                <a:cs typeface="Arial"/>
              </a:rPr>
              <a:t>Haben</a:t>
            </a:r>
            <a:r>
              <a:rPr sz="2800" b="1" spc="-85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4536A"/>
                </a:solidFill>
                <a:latin typeface="Arial"/>
                <a:cs typeface="Arial"/>
              </a:rPr>
              <a:t>Sie</a:t>
            </a:r>
            <a:r>
              <a:rPr sz="2800" b="1" spc="-105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4536A"/>
                </a:solidFill>
                <a:latin typeface="Arial"/>
                <a:cs typeface="Arial"/>
              </a:rPr>
              <a:t>Beratungsbedarf</a:t>
            </a:r>
            <a:r>
              <a:rPr sz="2800" b="1" spc="-55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4536A"/>
                </a:solidFill>
                <a:latin typeface="Arial"/>
                <a:cs typeface="Arial"/>
              </a:rPr>
              <a:t>zum</a:t>
            </a:r>
            <a:r>
              <a:rPr sz="2800" b="1" spc="-105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4536A"/>
                </a:solidFill>
                <a:latin typeface="Arial"/>
                <a:cs typeface="Arial"/>
              </a:rPr>
              <a:t>Studium</a:t>
            </a:r>
            <a:r>
              <a:rPr sz="2800" b="1" spc="-90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4536A"/>
                </a:solidFill>
                <a:latin typeface="Arial"/>
                <a:cs typeface="Arial"/>
              </a:rPr>
              <a:t>mit</a:t>
            </a:r>
            <a:r>
              <a:rPr sz="2800" b="1" spc="-100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44536A"/>
                </a:solidFill>
                <a:latin typeface="Arial"/>
                <a:cs typeface="Arial"/>
              </a:rPr>
              <a:t>Behinderung, </a:t>
            </a:r>
            <a:r>
              <a:rPr sz="2800" b="1" dirty="0">
                <a:solidFill>
                  <a:srgbClr val="44536A"/>
                </a:solidFill>
                <a:latin typeface="Arial"/>
                <a:cs typeface="Arial"/>
              </a:rPr>
              <a:t>chronischer</a:t>
            </a:r>
            <a:r>
              <a:rPr sz="2800" b="1" spc="-140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4536A"/>
                </a:solidFill>
                <a:latin typeface="Arial"/>
                <a:cs typeface="Arial"/>
              </a:rPr>
              <a:t>Erkrankung</a:t>
            </a:r>
            <a:r>
              <a:rPr sz="2800" b="1" spc="-140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4536A"/>
                </a:solidFill>
                <a:latin typeface="Arial"/>
                <a:cs typeface="Arial"/>
              </a:rPr>
              <a:t>oder</a:t>
            </a:r>
            <a:r>
              <a:rPr sz="2800" b="1" spc="-160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44536A"/>
                </a:solidFill>
                <a:latin typeface="Arial"/>
                <a:cs typeface="Arial"/>
              </a:rPr>
              <a:t>Psychischer</a:t>
            </a:r>
            <a:r>
              <a:rPr sz="2800" b="1" spc="-120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44536A"/>
                </a:solidFill>
                <a:latin typeface="Arial"/>
                <a:cs typeface="Arial"/>
              </a:rPr>
              <a:t>Beeinträchtigung?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1281" y="3315461"/>
            <a:ext cx="3467100" cy="2601595"/>
          </a:xfrm>
          <a:prstGeom prst="rect">
            <a:avLst/>
          </a:prstGeom>
          <a:ln w="28575">
            <a:solidFill>
              <a:srgbClr val="44536A"/>
            </a:solidFill>
          </a:ln>
        </p:spPr>
        <p:txBody>
          <a:bodyPr vert="horz" wrap="square" lIns="0" tIns="84455" rIns="0" bIns="0" rtlCol="0">
            <a:spAutoFit/>
          </a:bodyPr>
          <a:lstStyle/>
          <a:p>
            <a:pPr marL="664210" marR="728980" algn="ctr">
              <a:lnSpc>
                <a:spcPct val="100000"/>
              </a:lnSpc>
              <a:spcBef>
                <a:spcPts val="665"/>
              </a:spcBef>
            </a:pPr>
            <a:r>
              <a:rPr sz="2400" b="1" dirty="0">
                <a:solidFill>
                  <a:srgbClr val="44536A"/>
                </a:solidFill>
                <a:latin typeface="Arial"/>
                <a:cs typeface="Arial"/>
              </a:rPr>
              <a:t>Beratung</a:t>
            </a:r>
            <a:r>
              <a:rPr sz="2400" b="1" spc="-50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400" b="1" spc="-25" dirty="0">
                <a:solidFill>
                  <a:srgbClr val="44536A"/>
                </a:solidFill>
                <a:latin typeface="Arial"/>
                <a:cs typeface="Arial"/>
              </a:rPr>
              <a:t>und </a:t>
            </a:r>
            <a:r>
              <a:rPr sz="2400" b="1" spc="-10" dirty="0">
                <a:solidFill>
                  <a:srgbClr val="44536A"/>
                </a:solidFill>
                <a:latin typeface="Arial"/>
                <a:cs typeface="Arial"/>
              </a:rPr>
              <a:t>Unterstützung</a:t>
            </a:r>
            <a:endParaRPr sz="2400">
              <a:latin typeface="Arial"/>
              <a:cs typeface="Arial"/>
            </a:endParaRPr>
          </a:p>
          <a:p>
            <a:pPr marR="66675" algn="ctr">
              <a:lnSpc>
                <a:spcPct val="100000"/>
              </a:lnSpc>
              <a:spcBef>
                <a:spcPts val="605"/>
              </a:spcBef>
            </a:pPr>
            <a:r>
              <a:rPr sz="2000" dirty="0">
                <a:solidFill>
                  <a:srgbClr val="44536A"/>
                </a:solidFill>
                <a:latin typeface="Arial"/>
                <a:cs typeface="Arial"/>
              </a:rPr>
              <a:t>z.B.</a:t>
            </a:r>
            <a:r>
              <a:rPr sz="2000" spc="-35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4536A"/>
                </a:solidFill>
                <a:latin typeface="Arial"/>
                <a:cs typeface="Arial"/>
              </a:rPr>
              <a:t>bei</a:t>
            </a:r>
            <a:r>
              <a:rPr sz="2000" spc="-10" dirty="0">
                <a:solidFill>
                  <a:srgbClr val="44536A"/>
                </a:solidFill>
                <a:latin typeface="Arial"/>
                <a:cs typeface="Arial"/>
              </a:rPr>
              <a:t> Depression,</a:t>
            </a:r>
            <a:endParaRPr sz="2000">
              <a:latin typeface="Arial"/>
              <a:cs typeface="Arial"/>
            </a:endParaRPr>
          </a:p>
          <a:p>
            <a:pPr marL="243204" marR="310515" indent="635" algn="ctr">
              <a:lnSpc>
                <a:spcPct val="100000"/>
              </a:lnSpc>
            </a:pPr>
            <a:r>
              <a:rPr sz="2000" spc="-10" dirty="0">
                <a:solidFill>
                  <a:srgbClr val="44536A"/>
                </a:solidFill>
                <a:latin typeface="Arial"/>
                <a:cs typeface="Arial"/>
              </a:rPr>
              <a:t>Legasthenie, </a:t>
            </a:r>
            <a:r>
              <a:rPr sz="2000" dirty="0">
                <a:solidFill>
                  <a:srgbClr val="44536A"/>
                </a:solidFill>
                <a:latin typeface="Arial"/>
                <a:cs typeface="Arial"/>
              </a:rPr>
              <a:t>Darmerkrankung,</a:t>
            </a:r>
            <a:r>
              <a:rPr sz="2000" spc="-114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44536A"/>
                </a:solidFill>
                <a:latin typeface="Arial"/>
                <a:cs typeface="Arial"/>
              </a:rPr>
              <a:t>Multiple </a:t>
            </a:r>
            <a:r>
              <a:rPr sz="2000" dirty="0">
                <a:solidFill>
                  <a:srgbClr val="44536A"/>
                </a:solidFill>
                <a:latin typeface="Arial"/>
                <a:cs typeface="Arial"/>
              </a:rPr>
              <a:t>Sklerose,</a:t>
            </a:r>
            <a:r>
              <a:rPr sz="2000" spc="-155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4536A"/>
                </a:solidFill>
                <a:latin typeface="Arial"/>
                <a:cs typeface="Arial"/>
              </a:rPr>
              <a:t>ADHS</a:t>
            </a:r>
            <a:r>
              <a:rPr sz="2000" spc="-50" dirty="0">
                <a:solidFill>
                  <a:srgbClr val="44536A"/>
                </a:solidFill>
                <a:latin typeface="Arial"/>
                <a:cs typeface="Arial"/>
              </a:rPr>
              <a:t> …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9194" y="3315461"/>
            <a:ext cx="3592195" cy="2590800"/>
          </a:xfrm>
          <a:prstGeom prst="rect">
            <a:avLst/>
          </a:prstGeom>
          <a:ln w="28575">
            <a:solidFill>
              <a:srgbClr val="44536A"/>
            </a:solidFill>
          </a:ln>
        </p:spPr>
        <p:txBody>
          <a:bodyPr vert="horz" wrap="square" lIns="0" tIns="67310" rIns="0" bIns="0" rtlCol="0">
            <a:spAutoFit/>
          </a:bodyPr>
          <a:lstStyle/>
          <a:p>
            <a:pPr marL="879475">
              <a:lnSpc>
                <a:spcPct val="100000"/>
              </a:lnSpc>
              <a:spcBef>
                <a:spcPts val="530"/>
              </a:spcBef>
            </a:pPr>
            <a:r>
              <a:rPr sz="2400" b="1" dirty="0">
                <a:solidFill>
                  <a:srgbClr val="44536A"/>
                </a:solidFill>
                <a:latin typeface="Arial"/>
                <a:cs typeface="Arial"/>
              </a:rPr>
              <a:t>Themen</a:t>
            </a:r>
            <a:r>
              <a:rPr sz="2400" b="1" spc="-110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44536A"/>
                </a:solidFill>
                <a:latin typeface="Arial"/>
                <a:cs typeface="Arial"/>
              </a:rPr>
              <a:t>u.a.:</a:t>
            </a:r>
            <a:endParaRPr sz="2400">
              <a:latin typeface="Arial"/>
              <a:cs typeface="Arial"/>
            </a:endParaRPr>
          </a:p>
          <a:p>
            <a:pPr marL="403860" marR="126364" indent="-343535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403860" algn="l"/>
              </a:tabLst>
            </a:pPr>
            <a:r>
              <a:rPr sz="2000" dirty="0">
                <a:solidFill>
                  <a:srgbClr val="44536A"/>
                </a:solidFill>
                <a:latin typeface="Arial"/>
                <a:cs typeface="Arial"/>
              </a:rPr>
              <a:t>Nachteilsausgleich</a:t>
            </a:r>
            <a:r>
              <a:rPr sz="2000" spc="-80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4536A"/>
                </a:solidFill>
                <a:latin typeface="Arial"/>
                <a:cs typeface="Arial"/>
              </a:rPr>
              <a:t>in</a:t>
            </a:r>
            <a:r>
              <a:rPr sz="2000" spc="-45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44536A"/>
                </a:solidFill>
                <a:latin typeface="Arial"/>
                <a:cs typeface="Arial"/>
              </a:rPr>
              <a:t>Form </a:t>
            </a:r>
            <a:r>
              <a:rPr sz="2000" spc="-25" dirty="0">
                <a:solidFill>
                  <a:srgbClr val="44536A"/>
                </a:solidFill>
                <a:latin typeface="Arial"/>
                <a:cs typeface="Arial"/>
              </a:rPr>
              <a:t>von </a:t>
            </a:r>
            <a:r>
              <a:rPr sz="2000" spc="-10" dirty="0">
                <a:solidFill>
                  <a:srgbClr val="44536A"/>
                </a:solidFill>
                <a:latin typeface="Arial"/>
                <a:cs typeface="Arial"/>
              </a:rPr>
              <a:t>Schreibzeitverlängerung, </a:t>
            </a:r>
            <a:r>
              <a:rPr sz="2000" dirty="0">
                <a:solidFill>
                  <a:srgbClr val="44536A"/>
                </a:solidFill>
                <a:latin typeface="Arial"/>
                <a:cs typeface="Arial"/>
              </a:rPr>
              <a:t>separatem</a:t>
            </a:r>
            <a:r>
              <a:rPr sz="2000" spc="-70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4536A"/>
                </a:solidFill>
                <a:latin typeface="Arial"/>
                <a:cs typeface="Arial"/>
              </a:rPr>
              <a:t>Raum,</a:t>
            </a:r>
            <a:r>
              <a:rPr sz="2000" spc="-40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rgbClr val="44536A"/>
                </a:solidFill>
                <a:latin typeface="Arial"/>
                <a:cs typeface="Arial"/>
              </a:rPr>
              <a:t>…</a:t>
            </a:r>
            <a:endParaRPr sz="2000">
              <a:latin typeface="Arial"/>
              <a:cs typeface="Arial"/>
            </a:endParaRPr>
          </a:p>
          <a:p>
            <a:pPr marL="403860" indent="-342900">
              <a:lnSpc>
                <a:spcPct val="100000"/>
              </a:lnSpc>
              <a:spcBef>
                <a:spcPts val="605"/>
              </a:spcBef>
              <a:buFont typeface="Wingdings"/>
              <a:buChar char=""/>
              <a:tabLst>
                <a:tab pos="403860" algn="l"/>
              </a:tabLst>
            </a:pPr>
            <a:r>
              <a:rPr sz="2000" dirty="0">
                <a:solidFill>
                  <a:srgbClr val="44536A"/>
                </a:solidFill>
                <a:latin typeface="Arial"/>
                <a:cs typeface="Arial"/>
              </a:rPr>
              <a:t>Individuelle</a:t>
            </a:r>
            <a:r>
              <a:rPr sz="2000" spc="-100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44536A"/>
                </a:solidFill>
                <a:latin typeface="Arial"/>
                <a:cs typeface="Arial"/>
              </a:rPr>
              <a:t>Studienplanung</a:t>
            </a:r>
            <a:endParaRPr sz="2000">
              <a:latin typeface="Arial"/>
              <a:cs typeface="Arial"/>
            </a:endParaRPr>
          </a:p>
          <a:p>
            <a:pPr marL="403860" indent="-34290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403860" algn="l"/>
              </a:tabLst>
            </a:pPr>
            <a:r>
              <a:rPr sz="2000" dirty="0">
                <a:solidFill>
                  <a:srgbClr val="44536A"/>
                </a:solidFill>
                <a:latin typeface="Arial"/>
                <a:cs typeface="Arial"/>
              </a:rPr>
              <a:t>Finanzierung</a:t>
            </a:r>
            <a:r>
              <a:rPr sz="2000" spc="-45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4536A"/>
                </a:solidFill>
                <a:latin typeface="Arial"/>
                <a:cs typeface="Arial"/>
              </a:rPr>
              <a:t>im</a:t>
            </a:r>
            <a:r>
              <a:rPr sz="2000" spc="-15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44536A"/>
                </a:solidFill>
                <a:latin typeface="Arial"/>
                <a:cs typeface="Arial"/>
              </a:rPr>
              <a:t>Studium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80069" y="3306317"/>
            <a:ext cx="3467100" cy="2587247"/>
          </a:xfrm>
          <a:prstGeom prst="rect">
            <a:avLst/>
          </a:prstGeom>
          <a:ln w="28575">
            <a:solidFill>
              <a:srgbClr val="44536A"/>
            </a:solidFill>
          </a:ln>
        </p:spPr>
        <p:txBody>
          <a:bodyPr vert="horz" wrap="square" lIns="0" tIns="93345" rIns="0" bIns="0" rtlCol="0">
            <a:spAutoFit/>
          </a:bodyPr>
          <a:lstStyle/>
          <a:p>
            <a:pPr marL="219075" marR="222885" algn="ctr">
              <a:lnSpc>
                <a:spcPct val="100000"/>
              </a:lnSpc>
              <a:spcBef>
                <a:spcPts val="735"/>
              </a:spcBef>
            </a:pPr>
            <a:r>
              <a:rPr sz="2400" b="1" spc="-10" dirty="0">
                <a:solidFill>
                  <a:srgbClr val="44536A"/>
                </a:solidFill>
                <a:latin typeface="Arial"/>
                <a:cs typeface="Arial"/>
              </a:rPr>
              <a:t>Informationsmaterial </a:t>
            </a:r>
            <a:r>
              <a:rPr sz="2400" b="1" dirty="0">
                <a:solidFill>
                  <a:srgbClr val="44536A"/>
                </a:solidFill>
                <a:latin typeface="Arial"/>
                <a:cs typeface="Arial"/>
              </a:rPr>
              <a:t>Studium</a:t>
            </a:r>
            <a:r>
              <a:rPr sz="2400" b="1" spc="-50" dirty="0">
                <a:solidFill>
                  <a:srgbClr val="44536A"/>
                </a:solidFill>
                <a:latin typeface="Arial"/>
                <a:cs typeface="Arial"/>
              </a:rPr>
              <a:t> </a:t>
            </a:r>
            <a:r>
              <a:rPr sz="2400" b="1" spc="-25" dirty="0">
                <a:solidFill>
                  <a:srgbClr val="44536A"/>
                </a:solidFill>
                <a:latin typeface="Arial"/>
                <a:cs typeface="Arial"/>
              </a:rPr>
              <a:t>und </a:t>
            </a:r>
            <a:r>
              <a:rPr sz="2400" b="1" spc="-10" dirty="0">
                <a:solidFill>
                  <a:srgbClr val="44536A"/>
                </a:solidFill>
                <a:latin typeface="Arial"/>
                <a:cs typeface="Arial"/>
              </a:rPr>
              <a:t>Behinderung:</a:t>
            </a:r>
            <a:endParaRPr sz="2400" dirty="0">
              <a:latin typeface="Arial"/>
              <a:cs typeface="Arial"/>
            </a:endParaRPr>
          </a:p>
          <a:p>
            <a:pPr marL="179705" marR="184150" indent="635" algn="ctr">
              <a:lnSpc>
                <a:spcPct val="100000"/>
              </a:lnSpc>
              <a:spcBef>
                <a:spcPts val="605"/>
              </a:spcBef>
            </a:pPr>
            <a:r>
              <a:rPr sz="2000" spc="-10" dirty="0">
                <a:solidFill>
                  <a:srgbClr val="44536A"/>
                </a:solidFill>
                <a:latin typeface="Arial"/>
                <a:cs typeface="Arial"/>
                <a:hlinkClick r:id="rId2"/>
              </a:rPr>
              <a:t>https://www.uni- wuerzburg.de/chancengleic hheit/kis/</a:t>
            </a:r>
            <a:r>
              <a:rPr sz="2000" spc="-10" dirty="0" err="1">
                <a:solidFill>
                  <a:srgbClr val="44536A"/>
                </a:solidFill>
                <a:latin typeface="Arial"/>
                <a:cs typeface="Arial"/>
                <a:hlinkClick r:id="rId2"/>
              </a:rPr>
              <a:t>startseite</a:t>
            </a:r>
            <a:r>
              <a:rPr sz="2000" spc="-10" dirty="0">
                <a:solidFill>
                  <a:srgbClr val="44536A"/>
                </a:solidFill>
                <a:latin typeface="Arial"/>
                <a:cs typeface="Arial"/>
                <a:hlinkClick r:id="rId2"/>
              </a:rPr>
              <a:t>/</a:t>
            </a:r>
            <a:endParaRPr lang="de-DE" sz="2000" spc="-10" dirty="0">
              <a:solidFill>
                <a:srgbClr val="44536A"/>
              </a:solidFill>
              <a:latin typeface="Arial"/>
              <a:cs typeface="Arial"/>
            </a:endParaRPr>
          </a:p>
          <a:p>
            <a:pPr marL="179705" marR="184150" indent="635" algn="ctr">
              <a:lnSpc>
                <a:spcPct val="100000"/>
              </a:lnSpc>
              <a:spcBef>
                <a:spcPts val="605"/>
              </a:spcBef>
            </a:pPr>
            <a:endParaRPr sz="2000" dirty="0">
              <a:latin typeface="Arial"/>
              <a:cs typeface="Arial"/>
            </a:endParaRPr>
          </a:p>
        </p:txBody>
      </p:sp>
      <p:pic>
        <p:nvPicPr>
          <p:cNvPr id="5" name="object 5" descr="Per Mail: kis@uni-wuerzburg.de&#10;Telefon: +49 93131-8405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0331" y="6070028"/>
            <a:ext cx="2977557" cy="698757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/>
              <a:t>Leiterin</a:t>
            </a:r>
            <a:r>
              <a:rPr spc="-10" dirty="0"/>
              <a:t> </a:t>
            </a:r>
            <a:r>
              <a:rPr dirty="0"/>
              <a:t>der</a:t>
            </a:r>
            <a:r>
              <a:rPr spc="-20" dirty="0"/>
              <a:t> </a:t>
            </a:r>
            <a:r>
              <a:rPr dirty="0"/>
              <a:t>KIS</a:t>
            </a:r>
            <a:r>
              <a:rPr b="0" dirty="0">
                <a:latin typeface="Arial"/>
                <a:cs typeface="Arial"/>
              </a:rPr>
              <a:t>:</a:t>
            </a:r>
            <a:r>
              <a:rPr b="0" spc="-1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Sandra</a:t>
            </a:r>
            <a:r>
              <a:rPr b="0" spc="-40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Mölter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b="1" dirty="0">
                <a:latin typeface="Arial"/>
                <a:cs typeface="Arial"/>
              </a:rPr>
              <a:t>Beraterinnen</a:t>
            </a:r>
            <a:r>
              <a:rPr dirty="0"/>
              <a:t>:</a:t>
            </a:r>
            <a:r>
              <a:rPr spc="-40" dirty="0"/>
              <a:t> </a:t>
            </a:r>
            <a:r>
              <a:rPr dirty="0"/>
              <a:t>Sandra</a:t>
            </a:r>
            <a:r>
              <a:rPr spc="-50" dirty="0"/>
              <a:t> </a:t>
            </a:r>
            <a:r>
              <a:rPr dirty="0"/>
              <a:t>Mölter</a:t>
            </a:r>
            <a:r>
              <a:rPr spc="-35" dirty="0"/>
              <a:t> </a:t>
            </a:r>
            <a:r>
              <a:rPr dirty="0"/>
              <a:t>und</a:t>
            </a:r>
            <a:r>
              <a:rPr spc="-40" dirty="0"/>
              <a:t> </a:t>
            </a:r>
            <a:r>
              <a:rPr dirty="0"/>
              <a:t>Maximilian</a:t>
            </a:r>
            <a:r>
              <a:rPr spc="-20" dirty="0"/>
              <a:t> Gräf</a:t>
            </a:r>
          </a:p>
        </p:txBody>
      </p:sp>
      <p:pic>
        <p:nvPicPr>
          <p:cNvPr id="6" name="object 6" descr="Die telefonische Erreichbarkeit ist den Sprechstunden der Internetseite zu entnehmen: http://www.kis.uni-wuerzburg.de&#10;AM Hubland, Mensanebengebäude (Z5)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926636" y="6087265"/>
            <a:ext cx="4033173" cy="7092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97</Words>
  <Application>Microsoft Office PowerPoint</Application>
  <PresentationFormat>Breitbild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Kontakt- und Informationsstelle für Studierende mit Behinderung und chronischer Erkrankung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Kontakt- und Informationsstelle für Studierende mit Behinderung und chronischer Erkrankung</dc:title>
  <dc:creator>s340026</dc:creator>
  <cp:lastModifiedBy>Mölter Sandra</cp:lastModifiedBy>
  <cp:revision>3</cp:revision>
  <dcterms:created xsi:type="dcterms:W3CDTF">2024-10-08T15:17:31Z</dcterms:created>
  <dcterms:modified xsi:type="dcterms:W3CDTF">2024-10-18T10:24:13Z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2021-09-09T00:00:00Z</vt:filetime>
  </property>
  <property fmtid="{D5CDD505-2E9C-101B-9397-08002B2CF9AE}" pid="3" name="Creator">
    <vt:lpwstr>Microsoft® PowerPoint® für Microsoft 365</vt:lpwstr>
  </property>
  <property fmtid="{D5CDD505-2E9C-101B-9397-08002B2CF9AE}" pid="4" name="LastSaved">
    <vt:filetime>2024-10-08T00:00:00Z</vt:filetime>
  </property>
  <property fmtid="{D5CDD505-2E9C-101B-9397-08002B2CF9AE}" pid="5" name="Producer">
    <vt:lpwstr>Microsoft® PowerPoint® für Microsoft 365</vt:lpwstr>
  </property>
</Properties>
</file>