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>
        <p:scale>
          <a:sx n="150" d="100"/>
          <a:sy n="150" d="100"/>
        </p:scale>
        <p:origin x="-504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AA8D-92CA-4893-99D6-FC0B51CB9DE7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AF1F-7B13-47BC-B18C-8A8F9C75F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9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Aktueller</a:t>
            </a:r>
            <a:r>
              <a:rPr lang="de-DE" baseline="0" dirty="0" smtClean="0"/>
              <a:t> AG-Sprecher: Markus </a:t>
            </a:r>
            <a:r>
              <a:rPr lang="de-DE" baseline="0" smtClean="0"/>
              <a:t>(Uni Würzburg)</a:t>
            </a:r>
            <a:endParaRPr lang="de-DE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CommSy</a:t>
            </a:r>
            <a:r>
              <a:rPr lang="de-DE" dirty="0" smtClean="0"/>
              <a:t> als gemeinsame Arbeitsplattform (Sichtung</a:t>
            </a:r>
            <a:r>
              <a:rPr lang="de-DE" baseline="0" dirty="0" smtClean="0"/>
              <a:t> der aktuellen Materialien in den Foren Evaluation &amp; Lernwirksamkeit)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Austausch und Ablage</a:t>
            </a:r>
            <a:r>
              <a:rPr lang="de-DE" baseline="0" dirty="0" smtClean="0"/>
              <a:t> von Evaluationsmaterialien -&gt; auf </a:t>
            </a:r>
            <a:r>
              <a:rPr lang="de-DE" baseline="0" dirty="0" err="1" smtClean="0"/>
              <a:t>CommSy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F5B69-7132-3D4F-9FF5-C51675BF276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2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78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83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57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2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10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8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54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69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1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0D8C-F8C1-48AD-AC60-23AF6363E1BC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D314-C80B-4EC2-B732-14F2A99AD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67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78447" y="417505"/>
            <a:ext cx="254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Peer </a:t>
            </a:r>
            <a:r>
              <a:rPr lang="de-DE" sz="3200" b="1" dirty="0" err="1" smtClean="0"/>
              <a:t>Tutoring</a:t>
            </a:r>
            <a:endParaRPr lang="de-DE" sz="12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2" y="1547949"/>
            <a:ext cx="8521516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88316" y="417505"/>
            <a:ext cx="332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SchreibtutorInnen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31400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Thema:</a:t>
            </a:r>
            <a:r>
              <a:rPr lang="de-DE" sz="2000" b="1" dirty="0" smtClean="0"/>
              <a:t> </a:t>
            </a:r>
            <a:r>
              <a:rPr lang="de-DE" sz="2400" b="1" u="sng" dirty="0" smtClean="0">
                <a:solidFill>
                  <a:schemeClr val="tx2"/>
                </a:solidFill>
              </a:rPr>
              <a:t>NACHHALTIGKEIT</a:t>
            </a:r>
            <a:endParaRPr lang="de-DE" sz="2000" b="1" u="sng" dirty="0" smtClean="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Ergebnis / Stichpunkte: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Austausch &amp; Follow-</a:t>
            </a:r>
            <a:r>
              <a:rPr lang="de-DE" sz="2000" b="1" dirty="0" err="1" smtClean="0">
                <a:solidFill>
                  <a:schemeClr val="tx2"/>
                </a:solidFill>
              </a:rPr>
              <a:t>Up</a:t>
            </a:r>
            <a:r>
              <a:rPr lang="de-DE" sz="2000" b="1" dirty="0" smtClean="0">
                <a:solidFill>
                  <a:schemeClr val="tx2"/>
                </a:solidFill>
              </a:rPr>
              <a:t>-Termine</a:t>
            </a:r>
            <a:r>
              <a:rPr lang="de-DE" sz="2000" dirty="0" smtClean="0"/>
              <a:t>: Schreibtutor*innen, Dozierende, Schreibzentrum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Wertschätzung, Atmosphäre</a:t>
            </a:r>
            <a:endParaRPr lang="de-DE" sz="20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Evaluation &amp; Supervision</a:t>
            </a:r>
            <a:endParaRPr lang="de-DE" sz="20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Hospitation &amp; Weiterbildung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Vernetzung</a:t>
            </a:r>
            <a:r>
              <a:rPr lang="de-DE" sz="2000" dirty="0" smtClean="0"/>
              <a:t>: </a:t>
            </a:r>
            <a:r>
              <a:rPr lang="de-DE" sz="2000" dirty="0" err="1" smtClean="0"/>
              <a:t>Whatsapp</a:t>
            </a:r>
            <a:r>
              <a:rPr lang="de-DE" sz="2000" dirty="0" smtClean="0"/>
              <a:t>, </a:t>
            </a:r>
            <a:r>
              <a:rPr lang="de-DE" sz="2000" dirty="0" err="1" smtClean="0"/>
              <a:t>Moodle</a:t>
            </a:r>
            <a:r>
              <a:rPr lang="de-DE" sz="2000" dirty="0" smtClean="0"/>
              <a:t>-Räume, …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Plattform für Schreibtutor*innen</a:t>
            </a:r>
            <a:r>
              <a:rPr lang="de-DE" sz="2000" dirty="0" smtClean="0"/>
              <a:t>: Darstellung auf Homepage, Integration in Großveranstaltung wie bspw. ‚ASK‘ (Akademisches Schreiben Kompakt), Podium / </a:t>
            </a:r>
            <a:r>
              <a:rPr lang="de-DE" sz="2000" smtClean="0"/>
              <a:t>rotes Sofa</a:t>
            </a:r>
            <a:endParaRPr lang="de-DE" sz="20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Stellenverstetigung</a:t>
            </a:r>
            <a:r>
              <a:rPr lang="de-DE" sz="2000" dirty="0" smtClean="0"/>
              <a:t>: da Daueraufgabe, ggf. Aufwandsberechnungen</a:t>
            </a:r>
            <a:endParaRPr lang="de-DE" sz="2000" b="1" dirty="0" smtClean="0">
              <a:solidFill>
                <a:schemeClr val="tx2"/>
              </a:solidFill>
            </a:endParaRPr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0705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88316" y="417505"/>
            <a:ext cx="332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SchreibtutorInnen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314009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Weitere Themen:</a:t>
            </a:r>
            <a:r>
              <a:rPr lang="de-DE" sz="2000" b="1" dirty="0" smtClean="0"/>
              <a:t> </a:t>
            </a:r>
            <a:r>
              <a:rPr lang="de-DE" sz="2400" b="1" u="sng" dirty="0" smtClean="0">
                <a:solidFill>
                  <a:schemeClr val="tx2"/>
                </a:solidFill>
              </a:rPr>
              <a:t>AG-AUSBLICK</a:t>
            </a:r>
            <a:endParaRPr lang="de-DE" sz="2000" b="1" u="sng" dirty="0" smtClean="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Stichpunkte: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Inhalte &amp; Elemente</a:t>
            </a:r>
            <a:r>
              <a:rPr lang="de-DE" sz="2000" dirty="0" smtClean="0"/>
              <a:t>: Austausch zu konkreten Fällen und Schulungsinhalten, Mindeststandards (fachlich und fächerübergreifend), Schreib-,</a:t>
            </a:r>
            <a:r>
              <a:rPr lang="de-DE" sz="2000" dirty="0"/>
              <a:t> </a:t>
            </a:r>
            <a:r>
              <a:rPr lang="de-DE" sz="2000" dirty="0" smtClean="0"/>
              <a:t>Lese- und Arbeitsaufgaben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Integration in die Lehre</a:t>
            </a:r>
            <a:r>
              <a:rPr lang="de-DE" sz="2000" dirty="0" smtClean="0"/>
              <a:t>: Rechtliches zur Ausgestaltung des Serviceangebotes, potentielle Einschränkungen durch Prüfungsordnungen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Beratungsumfang</a:t>
            </a:r>
            <a:r>
              <a:rPr lang="de-DE" sz="2000" dirty="0" smtClean="0"/>
              <a:t>: kein Lektorat und kein Korrektorat, Handouts zu Orthographie </a:t>
            </a:r>
            <a:r>
              <a:rPr lang="de-DE" sz="2000" smtClean="0"/>
              <a:t>o.ä., weitere </a:t>
            </a:r>
            <a:r>
              <a:rPr lang="de-DE" sz="2000" dirty="0" smtClean="0"/>
              <a:t>Unterstützungsangebote</a:t>
            </a:r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4954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62250" y="417505"/>
            <a:ext cx="291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AG Fachtutorien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18" y="1585986"/>
            <a:ext cx="8314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Themen Teil A: Umsetzbarkeit von Schulungsinhalten / </a:t>
            </a:r>
            <a:r>
              <a:rPr lang="de-DE" sz="2000" b="1" u="sng" dirty="0" err="1" smtClean="0"/>
              <a:t>Good</a:t>
            </a:r>
            <a:r>
              <a:rPr lang="de-DE" sz="2000" b="1" u="sng" dirty="0" smtClean="0"/>
              <a:t> Practice</a:t>
            </a:r>
          </a:p>
          <a:p>
            <a:r>
              <a:rPr lang="de-DE" sz="2000" b="1" dirty="0" smtClean="0"/>
              <a:t>1.  Was soll umgesetzt werden?</a:t>
            </a:r>
          </a:p>
          <a:p>
            <a:r>
              <a:rPr lang="de-DE" sz="2000" b="1" dirty="0" smtClean="0"/>
              <a:t>2.  Wie erfährt man, was umgesetzt wird?</a:t>
            </a:r>
          </a:p>
          <a:p>
            <a:r>
              <a:rPr lang="de-DE" sz="2000" b="1" dirty="0" smtClean="0"/>
              <a:t>3.  Was setzen die Tutor/innen wirklich um?</a:t>
            </a:r>
          </a:p>
          <a:p>
            <a:r>
              <a:rPr lang="de-DE" sz="2000" b="1" dirty="0" smtClean="0"/>
              <a:t>4.  Wie schaffen wir es, dass die Tutor/innen Wichtiges umsetzen? – Was</a:t>
            </a:r>
          </a:p>
          <a:p>
            <a:r>
              <a:rPr lang="de-DE" sz="2000" b="1" dirty="0" smtClean="0"/>
              <a:t>      brauchen die Tutor/innen?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7618" y="4000647"/>
            <a:ext cx="831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Themen Teil B: Verknüpfung Lehrende-Tutor/innen</a:t>
            </a:r>
          </a:p>
          <a:p>
            <a:r>
              <a:rPr lang="de-DE" sz="2000" b="1" dirty="0" smtClean="0"/>
              <a:t>1.  Ziele</a:t>
            </a:r>
          </a:p>
          <a:p>
            <a:r>
              <a:rPr lang="de-DE" sz="2000" b="1" dirty="0" smtClean="0"/>
              <a:t>2.  Zielgruppen</a:t>
            </a:r>
          </a:p>
        </p:txBody>
      </p:sp>
    </p:spTree>
    <p:extLst>
      <p:ext uri="{BB962C8B-B14F-4D97-AF65-F5344CB8AC3E}">
        <p14:creationId xmlns:p14="http://schemas.microsoft.com/office/powerpoint/2010/main" val="28957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62250" y="417505"/>
            <a:ext cx="291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AG Fachtutorien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37619" y="1212607"/>
            <a:ext cx="8501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Ergebnisse Teil A:</a:t>
            </a:r>
          </a:p>
          <a:p>
            <a:r>
              <a:rPr lang="de-DE" sz="2000" b="1" dirty="0" smtClean="0"/>
              <a:t>1.  Soll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Kognitiv aktivierende Methoden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Prinzip minimaler Hilfe (</a:t>
            </a:r>
            <a:r>
              <a:rPr lang="de-DE" sz="2000" b="1" dirty="0" err="1" smtClean="0"/>
              <a:t>PmH</a:t>
            </a:r>
            <a:r>
              <a:rPr lang="de-DE" sz="2000" b="1" dirty="0" smtClean="0"/>
              <a:t>) </a:t>
            </a:r>
            <a:r>
              <a:rPr lang="de-DE" sz="2000" b="1" dirty="0" smtClean="0">
                <a:sym typeface="Wingdings" panose="05000000000000000000" pitchFamily="2" charset="2"/>
              </a:rPr>
              <a:t> Eigenverantwortung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Arbeitsatmosphäre gestalten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Erwartungen abklären</a:t>
            </a:r>
          </a:p>
          <a:p>
            <a:r>
              <a:rPr lang="de-DE" sz="2000" b="1" dirty="0" smtClean="0"/>
              <a:t>2.  Informationsfluss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Bericht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Einzelgespräch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Hospitation / kollegiale Beratung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Peer- oder Expertengespräch</a:t>
            </a:r>
          </a:p>
        </p:txBody>
      </p:sp>
    </p:spTree>
    <p:extLst>
      <p:ext uri="{BB962C8B-B14F-4D97-AF65-F5344CB8AC3E}">
        <p14:creationId xmlns:p14="http://schemas.microsoft.com/office/powerpoint/2010/main" val="8807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62250" y="417505"/>
            <a:ext cx="291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AG Fachtutorien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37619" y="1212607"/>
            <a:ext cx="8501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Ergebnisse Teil A:</a:t>
            </a:r>
          </a:p>
          <a:p>
            <a:endParaRPr lang="de-DE" sz="2000" b="1" u="sng" dirty="0" smtClean="0"/>
          </a:p>
          <a:p>
            <a:r>
              <a:rPr lang="de-DE" sz="2000" b="1" dirty="0" smtClean="0"/>
              <a:t>3.  Realität der Umsetzung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Aktivierende Methoden von geringem Aufwand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Ggf. E-Learning-Tools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PmH</a:t>
            </a:r>
            <a:r>
              <a:rPr lang="de-DE" sz="2000" b="1" dirty="0" smtClean="0"/>
              <a:t> wird versucht, ist aber schwierig wegen benötigter Fachkompetenz, „Rückgrat“, gegebene Rahmenbedingungen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Methodik zur Verbesserung der Arbeitsatmosphäre </a:t>
            </a:r>
            <a:r>
              <a:rPr lang="de-DE" sz="2000" b="1" dirty="0" smtClean="0">
                <a:sym typeface="Wingdings" panose="05000000000000000000" pitchFamily="2" charset="2"/>
              </a:rPr>
              <a:t> manchmal schwierig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Erwartungshaltung: je nach Präsenz in Schulung und Fachkultur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>
              <a:sym typeface="Wingdings" panose="05000000000000000000" pitchFamily="2" charset="2"/>
            </a:endParaRPr>
          </a:p>
          <a:p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ym typeface="Wingdings" panose="05000000000000000000" pitchFamily="2" charset="2"/>
              </a:rPr>
              <a:t>     Problem: fachliche Souveränität, „Strenge“ 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 </a:t>
            </a:r>
            <a:r>
              <a:rPr lang="de-DE" sz="2000" b="1" i="1" dirty="0" smtClean="0">
                <a:sym typeface="Wingdings" panose="05000000000000000000" pitchFamily="2" charset="2"/>
              </a:rPr>
              <a:t>Artikel von Jenny Alice Rohde (Hospitationsprotokolle)…?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41436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62250" y="417505"/>
            <a:ext cx="291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AG Fachtutorien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37619" y="1393582"/>
            <a:ext cx="85015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Ergebnisse Teil A:</a:t>
            </a:r>
          </a:p>
          <a:p>
            <a:r>
              <a:rPr lang="de-DE" sz="2000" b="1" dirty="0"/>
              <a:t>4</a:t>
            </a:r>
            <a:r>
              <a:rPr lang="de-DE" sz="2000" b="1" dirty="0" smtClean="0"/>
              <a:t>.  Benötigte Mittel: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Anwendungsbezug/ -möglichkeit sehr deutlich machen</a:t>
            </a:r>
          </a:p>
          <a:p>
            <a:r>
              <a:rPr lang="de-DE" sz="2000" b="1" dirty="0"/>
              <a:t>	</a:t>
            </a:r>
            <a:r>
              <a:rPr lang="de-DE" sz="2000" b="1" dirty="0" smtClean="0">
                <a:sym typeface="Wingdings" panose="05000000000000000000" pitchFamily="2" charset="2"/>
              </a:rPr>
              <a:t> Schulung in Rückkopplung mit Dozent/innen –  Tutor/innen</a:t>
            </a:r>
          </a:p>
          <a:p>
            <a:r>
              <a:rPr lang="de-DE" sz="2000" b="1" dirty="0">
                <a:sym typeface="Wingdings" panose="05000000000000000000" pitchFamily="2" charset="2"/>
              </a:rPr>
              <a:t>	</a:t>
            </a:r>
            <a:r>
              <a:rPr lang="de-DE" sz="2000" b="1" dirty="0" smtClean="0">
                <a:sym typeface="Wingdings" panose="05000000000000000000" pitchFamily="2" charset="2"/>
              </a:rPr>
              <a:t> Rahmenbedingungen einbeziehen (Teilnehmerzahlen,…)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	 Vorab Teilnehmer/innen befragen (z. B. per Mail)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Mut machen, bestärken (immer wieder!)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Erste Übungsstunde besprechen (Erwartungen, </a:t>
            </a:r>
            <a:r>
              <a:rPr lang="de-DE" sz="2000" b="1" dirty="0" err="1" smtClean="0">
                <a:sym typeface="Wingdings" panose="05000000000000000000" pitchFamily="2" charset="2"/>
              </a:rPr>
              <a:t>Kennenlernspiele</a:t>
            </a:r>
            <a:r>
              <a:rPr lang="de-DE" sz="2000" b="1" dirty="0" smtClean="0">
                <a:sym typeface="Wingdings" panose="05000000000000000000" pitchFamily="2" charset="2"/>
              </a:rPr>
              <a:t>,…)</a:t>
            </a:r>
          </a:p>
          <a:p>
            <a:r>
              <a:rPr lang="de-DE" sz="2000" b="1" dirty="0">
                <a:sym typeface="Wingdings" panose="05000000000000000000" pitchFamily="2" charset="2"/>
              </a:rPr>
              <a:t>	</a:t>
            </a:r>
            <a:r>
              <a:rPr lang="de-DE" sz="2000" b="1" dirty="0" smtClean="0">
                <a:sym typeface="Wingdings" panose="05000000000000000000" pitchFamily="2" charset="2"/>
              </a:rPr>
              <a:t> Atmosphäre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In der Schulung die angestrebte/gewünschte Lernkultur selbst vorleben</a:t>
            </a:r>
          </a:p>
          <a:p>
            <a:endParaRPr lang="de-DE" sz="2000" b="1" dirty="0">
              <a:sym typeface="Wingdings" panose="05000000000000000000" pitchFamily="2" charset="2"/>
            </a:endParaRPr>
          </a:p>
          <a:p>
            <a:r>
              <a:rPr lang="de-DE" sz="2000" b="1" u="sng" dirty="0" smtClean="0">
                <a:sym typeface="Wingdings" panose="05000000000000000000" pitchFamily="2" charset="2"/>
              </a:rPr>
              <a:t>Fragen:</a:t>
            </a:r>
            <a:endParaRPr lang="de-DE" sz="2000" b="1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Gibt es Studien zur Umsetzung von Inhalten aus Tutorenschulungen?</a:t>
            </a:r>
          </a:p>
          <a:p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ym typeface="Wingdings" panose="05000000000000000000" pitchFamily="2" charset="2"/>
              </a:rPr>
              <a:t>     (aus Perspektiven von Studis, Tutor/innen, Experten/Hospitation</a:t>
            </a:r>
          </a:p>
          <a:p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ym typeface="Wingdings" panose="05000000000000000000" pitchFamily="2" charset="2"/>
              </a:rPr>
              <a:t>     Teilnehmende Beobachtung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Vergleich von Evaluationsbögen (in Bezug auf Umsetzung…)</a:t>
            </a:r>
            <a:endParaRPr lang="de-DE" sz="2000" b="1" dirty="0" smtClean="0"/>
          </a:p>
          <a:p>
            <a:endParaRPr 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811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62250" y="417505"/>
            <a:ext cx="291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AG Fachtutorien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18" y="1224036"/>
            <a:ext cx="831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Themen Teil B: Verknüpfung Lehrende-Tutor/innen</a:t>
            </a:r>
          </a:p>
          <a:p>
            <a:r>
              <a:rPr lang="de-DE" sz="2000" b="1" dirty="0" smtClean="0"/>
              <a:t>1.  Ziele</a:t>
            </a:r>
          </a:p>
          <a:p>
            <a:r>
              <a:rPr lang="de-DE" sz="2000" b="1" dirty="0" smtClean="0"/>
              <a:t>2.  Zielgruppen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7618" y="2252156"/>
            <a:ext cx="83140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Ergebnisse Teil B:</a:t>
            </a:r>
          </a:p>
          <a:p>
            <a:r>
              <a:rPr lang="de-DE" sz="2000" b="1" dirty="0" smtClean="0"/>
              <a:t>1.  Ziele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Niederschwellige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Sensibilisierung von Lehrenden</a:t>
            </a:r>
            <a:endParaRPr lang="de-DE" sz="2000" b="1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Qualität der Betreuung verbessern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Erwartungen abklären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Formate und Zeitplan ausarbeiten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Leitfaden erstellen?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ym typeface="Wingdings" panose="05000000000000000000" pitchFamily="2" charset="2"/>
              </a:rPr>
              <a:t>Impuls geben, Tutorenarbeit neu zu überdenken/ zu gestalten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 „</a:t>
            </a:r>
            <a:r>
              <a:rPr lang="de-DE" sz="2000" b="1" dirty="0" err="1" smtClean="0">
                <a:sym typeface="Wingdings" panose="05000000000000000000" pitchFamily="2" charset="2"/>
              </a:rPr>
              <a:t>hidden</a:t>
            </a:r>
            <a:r>
              <a:rPr lang="de-DE" sz="2000" b="1" dirty="0" smtClean="0"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ym typeface="Wingdings" panose="05000000000000000000" pitchFamily="2" charset="2"/>
              </a:rPr>
              <a:t>agenda</a:t>
            </a:r>
            <a:r>
              <a:rPr lang="de-DE" sz="2000" b="1" dirty="0" smtClean="0">
                <a:sym typeface="Wingdings" panose="05000000000000000000" pitchFamily="2" charset="2"/>
              </a:rPr>
              <a:t>“: Sichtbarkeit der Tutorenqualifizierung erhöhen </a:t>
            </a:r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2.  Zielgruppe: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Lehrende, die mit Tutor/innen 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Koordinatoren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Studiendekane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6088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12269" y="417505"/>
            <a:ext cx="267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MINT-Tutorien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8063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Themen: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Protokolle schreiben, anleiten und begleiten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Praktika „Labortechniken“, praktische Aspekte (Tutorials, digitale Inhalte,...)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Methoden für Weiterbildung von </a:t>
            </a:r>
            <a:r>
              <a:rPr lang="de-DE" sz="2000" b="1" dirty="0" err="1"/>
              <a:t>LabortutorInnen</a:t>
            </a:r>
            <a:endParaRPr lang="de-DE" sz="2000" b="1" dirty="0"/>
          </a:p>
          <a:p>
            <a:pPr>
              <a:lnSpc>
                <a:spcPct val="150000"/>
              </a:lnSpc>
            </a:pPr>
            <a:endParaRPr lang="de-DE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Fallarbeit: Umsetzung des Prinzips der minimalen Hilfe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Umgang mit </a:t>
            </a:r>
            <a:r>
              <a:rPr lang="de-DE" sz="2000" b="1" dirty="0" err="1"/>
              <a:t>Lehrendenzentrierung</a:t>
            </a:r>
            <a:r>
              <a:rPr lang="de-DE" sz="2000" b="1" dirty="0"/>
              <a:t> in den MINT-Fächer und Schlussfolgerungen für die Fortbildung von Tutor*innen und Übungsleiter*innen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Austausch zu Fortbildungen der Mitarbeiter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24965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55177" y="348955"/>
            <a:ext cx="427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Schlüsselqualifikationen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314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Themen: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Lernstrategien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Zeitmanagement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r>
              <a:rPr lang="de-DE" sz="2000" b="1" dirty="0"/>
              <a:t>Ziele: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Austausch über Methoden zum Erwerb von Schlüsselqualifikationen in beiden Bereichen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Motivation zur Thematisierung von Schlüsselqualifikationen der Tutorenqualifizierung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7619" y="4541888"/>
            <a:ext cx="831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Ergebnisse: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Weiterführung der 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Themendatenbank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Argumente für die Integration für Schlüsselqualifikationen in der Lehre</a:t>
            </a:r>
          </a:p>
        </p:txBody>
      </p:sp>
    </p:spTree>
    <p:extLst>
      <p:ext uri="{BB962C8B-B14F-4D97-AF65-F5344CB8AC3E}">
        <p14:creationId xmlns:p14="http://schemas.microsoft.com/office/powerpoint/2010/main" val="40905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175403"/>
            <a:ext cx="9144000" cy="5551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5993" y="1233698"/>
            <a:ext cx="367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chemeClr val="bg1"/>
                </a:solidFill>
              </a:rPr>
              <a:t>AG Lernwirksamkeit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136" y="1167493"/>
            <a:ext cx="1747157" cy="57099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0" y="3288723"/>
            <a:ext cx="9144000" cy="23899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feld 17"/>
          <p:cNvSpPr txBox="1"/>
          <p:nvPr/>
        </p:nvSpPr>
        <p:spPr>
          <a:xfrm>
            <a:off x="325993" y="2951621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05819" y="3560347"/>
            <a:ext cx="823818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bg1"/>
                </a:solidFill>
              </a:rPr>
              <a:t>Definition von Lernwirksamkeit (Gemeinsames Verständnis) </a:t>
            </a:r>
          </a:p>
          <a:p>
            <a:endParaRPr lang="de-DE" sz="1650" b="1" dirty="0">
              <a:solidFill>
                <a:schemeClr val="bg1"/>
              </a:solidFill>
            </a:endParaRPr>
          </a:p>
          <a:p>
            <a:r>
              <a:rPr lang="de-DE" sz="1650" b="1" dirty="0">
                <a:solidFill>
                  <a:schemeClr val="bg1"/>
                </a:solidFill>
              </a:rPr>
              <a:t>Austausch über </a:t>
            </a:r>
            <a:r>
              <a:rPr lang="de-DE" sz="1650" b="1" dirty="0" err="1">
                <a:solidFill>
                  <a:schemeClr val="bg1"/>
                </a:solidFill>
              </a:rPr>
              <a:t>Good</a:t>
            </a:r>
            <a:r>
              <a:rPr lang="de-DE" sz="1650" b="1" dirty="0">
                <a:solidFill>
                  <a:schemeClr val="bg1"/>
                </a:solidFill>
              </a:rPr>
              <a:t> Practice Beispiele -&gt; intensivieren -&gt; Erstellung eines Heftchens</a:t>
            </a:r>
          </a:p>
          <a:p>
            <a:endParaRPr lang="de-DE" sz="1650" b="1" dirty="0">
              <a:solidFill>
                <a:schemeClr val="bg1"/>
              </a:solidFill>
            </a:endParaRPr>
          </a:p>
          <a:p>
            <a:r>
              <a:rPr lang="de-DE" sz="1650" b="1" dirty="0">
                <a:solidFill>
                  <a:schemeClr val="bg1"/>
                </a:solidFill>
              </a:rPr>
              <a:t>Überblick über empirischen Stand der Forschung</a:t>
            </a:r>
          </a:p>
          <a:p>
            <a:endParaRPr lang="de-DE" sz="1650" b="1" dirty="0">
              <a:solidFill>
                <a:schemeClr val="bg1"/>
              </a:solidFill>
            </a:endParaRPr>
          </a:p>
          <a:p>
            <a:r>
              <a:rPr lang="de-DE" sz="1650" b="1" dirty="0">
                <a:solidFill>
                  <a:schemeClr val="bg1"/>
                </a:solidFill>
              </a:rPr>
              <a:t>Sammlung laufender Forschungsarbeiten an Hochschulen im Netzwerk</a:t>
            </a:r>
          </a:p>
          <a:p>
            <a:endParaRPr lang="de-DE" sz="1650" b="1" dirty="0">
              <a:solidFill>
                <a:schemeClr val="bg1"/>
              </a:solidFill>
            </a:endParaRPr>
          </a:p>
          <a:p>
            <a:endParaRPr lang="de-DE" sz="1650" b="1" dirty="0">
              <a:solidFill>
                <a:schemeClr val="bg1"/>
              </a:solidFill>
            </a:endParaRPr>
          </a:p>
        </p:txBody>
      </p:sp>
      <p:grpSp>
        <p:nvGrpSpPr>
          <p:cNvPr id="20" name="Group 252"/>
          <p:cNvGrpSpPr>
            <a:grpSpLocks noChangeAspect="1"/>
          </p:cNvGrpSpPr>
          <p:nvPr/>
        </p:nvGrpSpPr>
        <p:grpSpPr bwMode="gray">
          <a:xfrm>
            <a:off x="513032" y="3568726"/>
            <a:ext cx="351000" cy="351000"/>
            <a:chOff x="4251" y="799"/>
            <a:chExt cx="340" cy="340"/>
          </a:xfrm>
          <a:solidFill>
            <a:schemeClr val="bg1"/>
          </a:solidFill>
        </p:grpSpPr>
        <p:sp>
          <p:nvSpPr>
            <p:cNvPr id="21" name="Freeform 253"/>
            <p:cNvSpPr>
              <a:spLocks/>
            </p:cNvSpPr>
            <p:nvPr/>
          </p:nvSpPr>
          <p:spPr bwMode="gray">
            <a:xfrm>
              <a:off x="4314" y="950"/>
              <a:ext cx="70" cy="89"/>
            </a:xfrm>
            <a:custGeom>
              <a:avLst/>
              <a:gdLst>
                <a:gd name="T0" fmla="*/ 58 w 105"/>
                <a:gd name="T1" fmla="*/ 91 h 134"/>
                <a:gd name="T2" fmla="*/ 99 w 105"/>
                <a:gd name="T3" fmla="*/ 35 h 134"/>
                <a:gd name="T4" fmla="*/ 10 w 105"/>
                <a:gd name="T5" fmla="*/ 6 h 134"/>
                <a:gd name="T6" fmla="*/ 1 w 105"/>
                <a:gd name="T7" fmla="*/ 18 h 134"/>
                <a:gd name="T8" fmla="*/ 12 w 105"/>
                <a:gd name="T9" fmla="*/ 28 h 134"/>
                <a:gd name="T10" fmla="*/ 79 w 105"/>
                <a:gd name="T11" fmla="*/ 41 h 134"/>
                <a:gd name="T12" fmla="*/ 50 w 105"/>
                <a:gd name="T13" fmla="*/ 71 h 134"/>
                <a:gd name="T14" fmla="*/ 27 w 105"/>
                <a:gd name="T15" fmla="*/ 98 h 134"/>
                <a:gd name="T16" fmla="*/ 48 w 105"/>
                <a:gd name="T17" fmla="*/ 132 h 134"/>
                <a:gd name="T18" fmla="*/ 54 w 105"/>
                <a:gd name="T19" fmla="*/ 134 h 134"/>
                <a:gd name="T20" fmla="*/ 63 w 105"/>
                <a:gd name="T21" fmla="*/ 130 h 134"/>
                <a:gd name="T22" fmla="*/ 60 w 105"/>
                <a:gd name="T23" fmla="*/ 115 h 134"/>
                <a:gd name="T24" fmla="*/ 48 w 105"/>
                <a:gd name="T25" fmla="*/ 99 h 134"/>
                <a:gd name="T26" fmla="*/ 58 w 105"/>
                <a:gd name="T27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34">
                  <a:moveTo>
                    <a:pt x="58" y="91"/>
                  </a:moveTo>
                  <a:cubicBezTo>
                    <a:pt x="88" y="77"/>
                    <a:pt x="105" y="55"/>
                    <a:pt x="99" y="35"/>
                  </a:cubicBezTo>
                  <a:cubicBezTo>
                    <a:pt x="96" y="22"/>
                    <a:pt x="80" y="0"/>
                    <a:pt x="10" y="6"/>
                  </a:cubicBezTo>
                  <a:cubicBezTo>
                    <a:pt x="5" y="7"/>
                    <a:pt x="0" y="12"/>
                    <a:pt x="1" y="18"/>
                  </a:cubicBezTo>
                  <a:cubicBezTo>
                    <a:pt x="1" y="24"/>
                    <a:pt x="6" y="28"/>
                    <a:pt x="12" y="28"/>
                  </a:cubicBezTo>
                  <a:cubicBezTo>
                    <a:pt x="61" y="23"/>
                    <a:pt x="77" y="34"/>
                    <a:pt x="79" y="41"/>
                  </a:cubicBezTo>
                  <a:cubicBezTo>
                    <a:pt x="81" y="48"/>
                    <a:pt x="70" y="62"/>
                    <a:pt x="50" y="71"/>
                  </a:cubicBezTo>
                  <a:cubicBezTo>
                    <a:pt x="35" y="78"/>
                    <a:pt x="28" y="87"/>
                    <a:pt x="27" y="98"/>
                  </a:cubicBezTo>
                  <a:cubicBezTo>
                    <a:pt x="25" y="116"/>
                    <a:pt x="46" y="131"/>
                    <a:pt x="48" y="132"/>
                  </a:cubicBezTo>
                  <a:cubicBezTo>
                    <a:pt x="50" y="134"/>
                    <a:pt x="52" y="134"/>
                    <a:pt x="54" y="134"/>
                  </a:cubicBezTo>
                  <a:cubicBezTo>
                    <a:pt x="57" y="134"/>
                    <a:pt x="61" y="133"/>
                    <a:pt x="63" y="130"/>
                  </a:cubicBezTo>
                  <a:cubicBezTo>
                    <a:pt x="66" y="125"/>
                    <a:pt x="65" y="118"/>
                    <a:pt x="60" y="115"/>
                  </a:cubicBezTo>
                  <a:cubicBezTo>
                    <a:pt x="56" y="112"/>
                    <a:pt x="48" y="104"/>
                    <a:pt x="48" y="99"/>
                  </a:cubicBezTo>
                  <a:cubicBezTo>
                    <a:pt x="48" y="97"/>
                    <a:pt x="52" y="94"/>
                    <a:pt x="58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54"/>
            <p:cNvSpPr>
              <a:spLocks noEditPoints="1"/>
            </p:cNvSpPr>
            <p:nvPr/>
          </p:nvSpPr>
          <p:spPr bwMode="gray">
            <a:xfrm>
              <a:off x="4371" y="902"/>
              <a:ext cx="146" cy="145"/>
            </a:xfrm>
            <a:custGeom>
              <a:avLst/>
              <a:gdLst>
                <a:gd name="T0" fmla="*/ 215 w 219"/>
                <a:gd name="T1" fmla="*/ 35 h 219"/>
                <a:gd name="T2" fmla="*/ 185 w 219"/>
                <a:gd name="T3" fmla="*/ 4 h 219"/>
                <a:gd name="T4" fmla="*/ 170 w 219"/>
                <a:gd name="T5" fmla="*/ 4 h 219"/>
                <a:gd name="T6" fmla="*/ 110 w 219"/>
                <a:gd name="T7" fmla="*/ 65 h 219"/>
                <a:gd name="T8" fmla="*/ 19 w 219"/>
                <a:gd name="T9" fmla="*/ 155 h 219"/>
                <a:gd name="T10" fmla="*/ 17 w 219"/>
                <a:gd name="T11" fmla="*/ 159 h 219"/>
                <a:gd name="T12" fmla="*/ 2 w 219"/>
                <a:gd name="T13" fmla="*/ 205 h 219"/>
                <a:gd name="T14" fmla="*/ 4 w 219"/>
                <a:gd name="T15" fmla="*/ 216 h 219"/>
                <a:gd name="T16" fmla="*/ 12 w 219"/>
                <a:gd name="T17" fmla="*/ 219 h 219"/>
                <a:gd name="T18" fmla="*/ 15 w 219"/>
                <a:gd name="T19" fmla="*/ 218 h 219"/>
                <a:gd name="T20" fmla="*/ 60 w 219"/>
                <a:gd name="T21" fmla="*/ 203 h 219"/>
                <a:gd name="T22" fmla="*/ 65 w 219"/>
                <a:gd name="T23" fmla="*/ 201 h 219"/>
                <a:gd name="T24" fmla="*/ 155 w 219"/>
                <a:gd name="T25" fmla="*/ 110 h 219"/>
                <a:gd name="T26" fmla="*/ 215 w 219"/>
                <a:gd name="T27" fmla="*/ 50 h 219"/>
                <a:gd name="T28" fmla="*/ 219 w 219"/>
                <a:gd name="T29" fmla="*/ 42 h 219"/>
                <a:gd name="T30" fmla="*/ 215 w 219"/>
                <a:gd name="T31" fmla="*/ 35 h 219"/>
                <a:gd name="T32" fmla="*/ 51 w 219"/>
                <a:gd name="T33" fmla="*/ 184 h 219"/>
                <a:gd name="T34" fmla="*/ 29 w 219"/>
                <a:gd name="T35" fmla="*/ 191 h 219"/>
                <a:gd name="T36" fmla="*/ 36 w 219"/>
                <a:gd name="T37" fmla="*/ 169 h 219"/>
                <a:gd name="T38" fmla="*/ 117 w 219"/>
                <a:gd name="T39" fmla="*/ 87 h 219"/>
                <a:gd name="T40" fmla="*/ 132 w 219"/>
                <a:gd name="T41" fmla="*/ 102 h 219"/>
                <a:gd name="T42" fmla="*/ 51 w 219"/>
                <a:gd name="T43" fmla="*/ 184 h 219"/>
                <a:gd name="T44" fmla="*/ 148 w 219"/>
                <a:gd name="T45" fmla="*/ 87 h 219"/>
                <a:gd name="T46" fmla="*/ 132 w 219"/>
                <a:gd name="T47" fmla="*/ 72 h 219"/>
                <a:gd name="T48" fmla="*/ 178 w 219"/>
                <a:gd name="T49" fmla="*/ 27 h 219"/>
                <a:gd name="T50" fmla="*/ 193 w 219"/>
                <a:gd name="T51" fmla="*/ 42 h 219"/>
                <a:gd name="T52" fmla="*/ 148 w 219"/>
                <a:gd name="T53" fmla="*/ 8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219">
                  <a:moveTo>
                    <a:pt x="215" y="35"/>
                  </a:moveTo>
                  <a:cubicBezTo>
                    <a:pt x="185" y="4"/>
                    <a:pt x="185" y="4"/>
                    <a:pt x="185" y="4"/>
                  </a:cubicBezTo>
                  <a:cubicBezTo>
                    <a:pt x="181" y="0"/>
                    <a:pt x="174" y="0"/>
                    <a:pt x="170" y="4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56"/>
                    <a:pt x="17" y="158"/>
                    <a:pt x="17" y="159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0" y="209"/>
                    <a:pt x="1" y="213"/>
                    <a:pt x="4" y="216"/>
                  </a:cubicBezTo>
                  <a:cubicBezTo>
                    <a:pt x="6" y="218"/>
                    <a:pt x="9" y="219"/>
                    <a:pt x="12" y="219"/>
                  </a:cubicBezTo>
                  <a:cubicBezTo>
                    <a:pt x="13" y="219"/>
                    <a:pt x="14" y="219"/>
                    <a:pt x="15" y="218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62" y="203"/>
                    <a:pt x="63" y="202"/>
                    <a:pt x="65" y="201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7" y="48"/>
                    <a:pt x="219" y="45"/>
                    <a:pt x="219" y="42"/>
                  </a:cubicBezTo>
                  <a:cubicBezTo>
                    <a:pt x="219" y="39"/>
                    <a:pt x="217" y="37"/>
                    <a:pt x="215" y="35"/>
                  </a:cubicBezTo>
                  <a:close/>
                  <a:moveTo>
                    <a:pt x="51" y="184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32" y="102"/>
                    <a:pt x="132" y="102"/>
                    <a:pt x="132" y="102"/>
                  </a:cubicBezTo>
                  <a:lnTo>
                    <a:pt x="51" y="184"/>
                  </a:lnTo>
                  <a:close/>
                  <a:moveTo>
                    <a:pt x="148" y="87"/>
                  </a:moveTo>
                  <a:cubicBezTo>
                    <a:pt x="132" y="72"/>
                    <a:pt x="132" y="72"/>
                    <a:pt x="132" y="72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93" y="42"/>
                    <a:pt x="193" y="42"/>
                    <a:pt x="193" y="42"/>
                  </a:cubicBezTo>
                  <a:lnTo>
                    <a:pt x="148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5"/>
            <p:cNvSpPr>
              <a:spLocks noEditPoints="1"/>
            </p:cNvSpPr>
            <p:nvPr/>
          </p:nvSpPr>
          <p:spPr bwMode="gray">
            <a:xfrm>
              <a:off x="4251" y="79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4" name="Group 336"/>
          <p:cNvGrpSpPr>
            <a:grpSpLocks noChangeAspect="1"/>
          </p:cNvGrpSpPr>
          <p:nvPr/>
        </p:nvGrpSpPr>
        <p:grpSpPr bwMode="gray">
          <a:xfrm>
            <a:off x="513032" y="4316091"/>
            <a:ext cx="351000" cy="351000"/>
            <a:chOff x="4220" y="1197"/>
            <a:chExt cx="340" cy="340"/>
          </a:xfrm>
          <a:solidFill>
            <a:schemeClr val="bg1"/>
          </a:solidFill>
        </p:grpSpPr>
        <p:sp>
          <p:nvSpPr>
            <p:cNvPr id="25" name="Freeform 337"/>
            <p:cNvSpPr>
              <a:spLocks noEditPoints="1"/>
            </p:cNvSpPr>
            <p:nvPr/>
          </p:nvSpPr>
          <p:spPr bwMode="gray">
            <a:xfrm>
              <a:off x="4220" y="119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38"/>
            <p:cNvSpPr>
              <a:spLocks noEditPoints="1"/>
            </p:cNvSpPr>
            <p:nvPr/>
          </p:nvSpPr>
          <p:spPr bwMode="gray">
            <a:xfrm>
              <a:off x="4312" y="1261"/>
              <a:ext cx="156" cy="212"/>
            </a:xfrm>
            <a:custGeom>
              <a:avLst/>
              <a:gdLst>
                <a:gd name="T0" fmla="*/ 234 w 235"/>
                <a:gd name="T1" fmla="*/ 81 h 320"/>
                <a:gd name="T2" fmla="*/ 232 w 235"/>
                <a:gd name="T3" fmla="*/ 77 h 320"/>
                <a:gd name="T4" fmla="*/ 157 w 235"/>
                <a:gd name="T5" fmla="*/ 3 h 320"/>
                <a:gd name="T6" fmla="*/ 154 w 235"/>
                <a:gd name="T7" fmla="*/ 0 h 320"/>
                <a:gd name="T8" fmla="*/ 150 w 235"/>
                <a:gd name="T9" fmla="*/ 0 h 320"/>
                <a:gd name="T10" fmla="*/ 11 w 235"/>
                <a:gd name="T11" fmla="*/ 0 h 320"/>
                <a:gd name="T12" fmla="*/ 0 w 235"/>
                <a:gd name="T13" fmla="*/ 10 h 320"/>
                <a:gd name="T14" fmla="*/ 0 w 235"/>
                <a:gd name="T15" fmla="*/ 309 h 320"/>
                <a:gd name="T16" fmla="*/ 11 w 235"/>
                <a:gd name="T17" fmla="*/ 320 h 320"/>
                <a:gd name="T18" fmla="*/ 224 w 235"/>
                <a:gd name="T19" fmla="*/ 320 h 320"/>
                <a:gd name="T20" fmla="*/ 235 w 235"/>
                <a:gd name="T21" fmla="*/ 309 h 320"/>
                <a:gd name="T22" fmla="*/ 235 w 235"/>
                <a:gd name="T23" fmla="*/ 85 h 320"/>
                <a:gd name="T24" fmla="*/ 234 w 235"/>
                <a:gd name="T25" fmla="*/ 81 h 320"/>
                <a:gd name="T26" fmla="*/ 160 w 235"/>
                <a:gd name="T27" fmla="*/ 36 h 320"/>
                <a:gd name="T28" fmla="*/ 199 w 235"/>
                <a:gd name="T29" fmla="*/ 74 h 320"/>
                <a:gd name="T30" fmla="*/ 160 w 235"/>
                <a:gd name="T31" fmla="*/ 74 h 320"/>
                <a:gd name="T32" fmla="*/ 160 w 235"/>
                <a:gd name="T33" fmla="*/ 36 h 320"/>
                <a:gd name="T34" fmla="*/ 22 w 235"/>
                <a:gd name="T35" fmla="*/ 298 h 320"/>
                <a:gd name="T36" fmla="*/ 22 w 235"/>
                <a:gd name="T37" fmla="*/ 21 h 320"/>
                <a:gd name="T38" fmla="*/ 139 w 235"/>
                <a:gd name="T39" fmla="*/ 21 h 320"/>
                <a:gd name="T40" fmla="*/ 139 w 235"/>
                <a:gd name="T41" fmla="*/ 85 h 320"/>
                <a:gd name="T42" fmla="*/ 150 w 235"/>
                <a:gd name="T43" fmla="*/ 96 h 320"/>
                <a:gd name="T44" fmla="*/ 214 w 235"/>
                <a:gd name="T45" fmla="*/ 96 h 320"/>
                <a:gd name="T46" fmla="*/ 214 w 235"/>
                <a:gd name="T47" fmla="*/ 298 h 320"/>
                <a:gd name="T48" fmla="*/ 22 w 235"/>
                <a:gd name="T49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320">
                  <a:moveTo>
                    <a:pt x="234" y="81"/>
                  </a:moveTo>
                  <a:cubicBezTo>
                    <a:pt x="234" y="80"/>
                    <a:pt x="233" y="78"/>
                    <a:pt x="232" y="77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2"/>
                    <a:pt x="155" y="1"/>
                    <a:pt x="154" y="0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4"/>
                    <a:pt x="235" y="82"/>
                    <a:pt x="234" y="81"/>
                  </a:cubicBezTo>
                  <a:close/>
                  <a:moveTo>
                    <a:pt x="160" y="36"/>
                  </a:moveTo>
                  <a:cubicBezTo>
                    <a:pt x="199" y="74"/>
                    <a:pt x="199" y="74"/>
                    <a:pt x="199" y="74"/>
                  </a:cubicBezTo>
                  <a:cubicBezTo>
                    <a:pt x="160" y="74"/>
                    <a:pt x="160" y="74"/>
                    <a:pt x="160" y="74"/>
                  </a:cubicBezTo>
                  <a:lnTo>
                    <a:pt x="160" y="36"/>
                  </a:lnTo>
                  <a:close/>
                  <a:moveTo>
                    <a:pt x="22" y="298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91"/>
                    <a:pt x="144" y="96"/>
                    <a:pt x="150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298"/>
                    <a:pt x="214" y="298"/>
                    <a:pt x="214" y="298"/>
                  </a:cubicBezTo>
                  <a:lnTo>
                    <a:pt x="22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339"/>
            <p:cNvSpPr>
              <a:spLocks/>
            </p:cNvSpPr>
            <p:nvPr/>
          </p:nvSpPr>
          <p:spPr bwMode="gray">
            <a:xfrm>
              <a:off x="4340" y="1431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0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0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40"/>
            <p:cNvSpPr>
              <a:spLocks/>
            </p:cNvSpPr>
            <p:nvPr/>
          </p:nvSpPr>
          <p:spPr bwMode="gray">
            <a:xfrm>
              <a:off x="4340" y="1402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1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1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7"/>
                    <a:pt x="149" y="11"/>
                  </a:cubicBezTo>
                  <a:cubicBezTo>
                    <a:pt x="149" y="5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41"/>
            <p:cNvSpPr>
              <a:spLocks/>
            </p:cNvSpPr>
            <p:nvPr/>
          </p:nvSpPr>
          <p:spPr bwMode="gray">
            <a:xfrm>
              <a:off x="4340" y="1374"/>
              <a:ext cx="99" cy="14"/>
            </a:xfrm>
            <a:custGeom>
              <a:avLst/>
              <a:gdLst>
                <a:gd name="T0" fmla="*/ 139 w 149"/>
                <a:gd name="T1" fmla="*/ 0 h 22"/>
                <a:gd name="T2" fmla="*/ 11 w 149"/>
                <a:gd name="T3" fmla="*/ 0 h 22"/>
                <a:gd name="T4" fmla="*/ 0 w 149"/>
                <a:gd name="T5" fmla="*/ 11 h 22"/>
                <a:gd name="T6" fmla="*/ 11 w 149"/>
                <a:gd name="T7" fmla="*/ 22 h 22"/>
                <a:gd name="T8" fmla="*/ 139 w 149"/>
                <a:gd name="T9" fmla="*/ 22 h 22"/>
                <a:gd name="T10" fmla="*/ 149 w 149"/>
                <a:gd name="T11" fmla="*/ 11 h 22"/>
                <a:gd name="T12" fmla="*/ 139 w 14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2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49" y="17"/>
                    <a:pt x="149" y="11"/>
                  </a:cubicBezTo>
                  <a:cubicBezTo>
                    <a:pt x="149" y="5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42"/>
            <p:cNvSpPr>
              <a:spLocks/>
            </p:cNvSpPr>
            <p:nvPr/>
          </p:nvSpPr>
          <p:spPr bwMode="gray">
            <a:xfrm>
              <a:off x="4340" y="1346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0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0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1" name="Group 675"/>
          <p:cNvGrpSpPr>
            <a:grpSpLocks noChangeAspect="1"/>
          </p:cNvGrpSpPr>
          <p:nvPr/>
        </p:nvGrpSpPr>
        <p:grpSpPr bwMode="gray">
          <a:xfrm>
            <a:off x="513032" y="5059048"/>
            <a:ext cx="351000" cy="351000"/>
            <a:chOff x="6583" y="2681"/>
            <a:chExt cx="340" cy="340"/>
          </a:xfrm>
          <a:solidFill>
            <a:schemeClr val="bg1"/>
          </a:solidFill>
        </p:grpSpPr>
        <p:sp>
          <p:nvSpPr>
            <p:cNvPr id="32" name="Freeform 676"/>
            <p:cNvSpPr>
              <a:spLocks noEditPoints="1"/>
            </p:cNvSpPr>
            <p:nvPr/>
          </p:nvSpPr>
          <p:spPr bwMode="gray">
            <a:xfrm>
              <a:off x="6583" y="268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677"/>
            <p:cNvSpPr>
              <a:spLocks noEditPoints="1"/>
            </p:cNvSpPr>
            <p:nvPr/>
          </p:nvSpPr>
          <p:spPr bwMode="gray">
            <a:xfrm>
              <a:off x="6672" y="2741"/>
              <a:ext cx="162" cy="224"/>
            </a:xfrm>
            <a:custGeom>
              <a:avLst/>
              <a:gdLst>
                <a:gd name="T0" fmla="*/ 233 w 244"/>
                <a:gd name="T1" fmla="*/ 122 h 336"/>
                <a:gd name="T2" fmla="*/ 241 w 244"/>
                <a:gd name="T3" fmla="*/ 90 h 336"/>
                <a:gd name="T4" fmla="*/ 218 w 244"/>
                <a:gd name="T5" fmla="*/ 67 h 336"/>
                <a:gd name="T6" fmla="*/ 209 w 244"/>
                <a:gd name="T7" fmla="*/ 35 h 336"/>
                <a:gd name="T8" fmla="*/ 177 w 244"/>
                <a:gd name="T9" fmla="*/ 26 h 336"/>
                <a:gd name="T10" fmla="*/ 154 w 244"/>
                <a:gd name="T11" fmla="*/ 2 h 336"/>
                <a:gd name="T12" fmla="*/ 122 w 244"/>
                <a:gd name="T13" fmla="*/ 11 h 336"/>
                <a:gd name="T14" fmla="*/ 90 w 244"/>
                <a:gd name="T15" fmla="*/ 2 h 336"/>
                <a:gd name="T16" fmla="*/ 66 w 244"/>
                <a:gd name="T17" fmla="*/ 26 h 336"/>
                <a:gd name="T18" fmla="*/ 34 w 244"/>
                <a:gd name="T19" fmla="*/ 35 h 336"/>
                <a:gd name="T20" fmla="*/ 26 w 244"/>
                <a:gd name="T21" fmla="*/ 67 h 336"/>
                <a:gd name="T22" fmla="*/ 2 w 244"/>
                <a:gd name="T23" fmla="*/ 90 h 336"/>
                <a:gd name="T24" fmla="*/ 11 w 244"/>
                <a:gd name="T25" fmla="*/ 122 h 336"/>
                <a:gd name="T26" fmla="*/ 2 w 244"/>
                <a:gd name="T27" fmla="*/ 154 h 336"/>
                <a:gd name="T28" fmla="*/ 26 w 244"/>
                <a:gd name="T29" fmla="*/ 177 h 336"/>
                <a:gd name="T30" fmla="*/ 34 w 244"/>
                <a:gd name="T31" fmla="*/ 209 h 336"/>
                <a:gd name="T32" fmla="*/ 58 w 244"/>
                <a:gd name="T33" fmla="*/ 217 h 336"/>
                <a:gd name="T34" fmla="*/ 63 w 244"/>
                <a:gd name="T35" fmla="*/ 334 h 336"/>
                <a:gd name="T36" fmla="*/ 122 w 244"/>
                <a:gd name="T37" fmla="*/ 305 h 336"/>
                <a:gd name="T38" fmla="*/ 175 w 244"/>
                <a:gd name="T39" fmla="*/ 335 h 336"/>
                <a:gd name="T40" fmla="*/ 186 w 244"/>
                <a:gd name="T41" fmla="*/ 325 h 336"/>
                <a:gd name="T42" fmla="*/ 186 w 244"/>
                <a:gd name="T43" fmla="*/ 217 h 336"/>
                <a:gd name="T44" fmla="*/ 217 w 244"/>
                <a:gd name="T45" fmla="*/ 187 h 336"/>
                <a:gd name="T46" fmla="*/ 225 w 244"/>
                <a:gd name="T47" fmla="*/ 172 h 336"/>
                <a:gd name="T48" fmla="*/ 236 w 244"/>
                <a:gd name="T49" fmla="*/ 131 h 336"/>
                <a:gd name="T50" fmla="*/ 116 w 244"/>
                <a:gd name="T51" fmla="*/ 284 h 336"/>
                <a:gd name="T52" fmla="*/ 79 w 244"/>
                <a:gd name="T53" fmla="*/ 235 h 336"/>
                <a:gd name="T54" fmla="*/ 95 w 244"/>
                <a:gd name="T55" fmla="*/ 242 h 336"/>
                <a:gd name="T56" fmla="*/ 122 w 244"/>
                <a:gd name="T57" fmla="*/ 233 h 336"/>
                <a:gd name="T58" fmla="*/ 154 w 244"/>
                <a:gd name="T59" fmla="*/ 242 h 336"/>
                <a:gd name="T60" fmla="*/ 164 w 244"/>
                <a:gd name="T61" fmla="*/ 306 h 336"/>
                <a:gd name="T62" fmla="*/ 213 w 244"/>
                <a:gd name="T63" fmla="*/ 154 h 336"/>
                <a:gd name="T64" fmla="*/ 195 w 244"/>
                <a:gd name="T65" fmla="*/ 185 h 336"/>
                <a:gd name="T66" fmla="*/ 185 w 244"/>
                <a:gd name="T67" fmla="*/ 195 h 336"/>
                <a:gd name="T68" fmla="*/ 154 w 244"/>
                <a:gd name="T69" fmla="*/ 212 h 336"/>
                <a:gd name="T70" fmla="*/ 148 w 244"/>
                <a:gd name="T71" fmla="*/ 218 h 336"/>
                <a:gd name="T72" fmla="*/ 122 w 244"/>
                <a:gd name="T73" fmla="*/ 212 h 336"/>
                <a:gd name="T74" fmla="*/ 95 w 244"/>
                <a:gd name="T75" fmla="*/ 221 h 336"/>
                <a:gd name="T76" fmla="*/ 77 w 244"/>
                <a:gd name="T77" fmla="*/ 200 h 336"/>
                <a:gd name="T78" fmla="*/ 49 w 244"/>
                <a:gd name="T79" fmla="*/ 195 h 336"/>
                <a:gd name="T80" fmla="*/ 44 w 244"/>
                <a:gd name="T81" fmla="*/ 167 h 336"/>
                <a:gd name="T82" fmla="*/ 23 w 244"/>
                <a:gd name="T83" fmla="*/ 149 h 336"/>
                <a:gd name="T84" fmla="*/ 32 w 244"/>
                <a:gd name="T85" fmla="*/ 122 h 336"/>
                <a:gd name="T86" fmla="*/ 23 w 244"/>
                <a:gd name="T87" fmla="*/ 96 h 336"/>
                <a:gd name="T88" fmla="*/ 44 w 244"/>
                <a:gd name="T89" fmla="*/ 77 h 336"/>
                <a:gd name="T90" fmla="*/ 49 w 244"/>
                <a:gd name="T91" fmla="*/ 50 h 336"/>
                <a:gd name="T92" fmla="*/ 77 w 244"/>
                <a:gd name="T93" fmla="*/ 45 h 336"/>
                <a:gd name="T94" fmla="*/ 95 w 244"/>
                <a:gd name="T95" fmla="*/ 26 h 336"/>
                <a:gd name="T96" fmla="*/ 103 w 244"/>
                <a:gd name="T97" fmla="*/ 28 h 336"/>
                <a:gd name="T98" fmla="*/ 140 w 244"/>
                <a:gd name="T99" fmla="*/ 27 h 336"/>
                <a:gd name="T100" fmla="*/ 154 w 244"/>
                <a:gd name="T101" fmla="*/ 30 h 336"/>
                <a:gd name="T102" fmla="*/ 185 w 244"/>
                <a:gd name="T103" fmla="*/ 48 h 336"/>
                <a:gd name="T104" fmla="*/ 195 w 244"/>
                <a:gd name="T105" fmla="*/ 59 h 336"/>
                <a:gd name="T106" fmla="*/ 213 w 244"/>
                <a:gd name="T107" fmla="*/ 90 h 336"/>
                <a:gd name="T108" fmla="*/ 217 w 244"/>
                <a:gd name="T109" fmla="*/ 104 h 336"/>
                <a:gd name="T110" fmla="*/ 217 w 244"/>
                <a:gd name="T111" fmla="*/ 140 h 336"/>
                <a:gd name="T112" fmla="*/ 213 w 244"/>
                <a:gd name="T113" fmla="*/ 15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36">
                  <a:moveTo>
                    <a:pt x="236" y="131"/>
                  </a:moveTo>
                  <a:cubicBezTo>
                    <a:pt x="235" y="128"/>
                    <a:pt x="233" y="124"/>
                    <a:pt x="233" y="122"/>
                  </a:cubicBezTo>
                  <a:cubicBezTo>
                    <a:pt x="233" y="120"/>
                    <a:pt x="235" y="116"/>
                    <a:pt x="236" y="113"/>
                  </a:cubicBezTo>
                  <a:cubicBezTo>
                    <a:pt x="239" y="107"/>
                    <a:pt x="244" y="99"/>
                    <a:pt x="241" y="90"/>
                  </a:cubicBezTo>
                  <a:cubicBezTo>
                    <a:pt x="239" y="81"/>
                    <a:pt x="231" y="76"/>
                    <a:pt x="225" y="72"/>
                  </a:cubicBezTo>
                  <a:cubicBezTo>
                    <a:pt x="222" y="70"/>
                    <a:pt x="219" y="68"/>
                    <a:pt x="218" y="67"/>
                  </a:cubicBezTo>
                  <a:cubicBezTo>
                    <a:pt x="217" y="65"/>
                    <a:pt x="217" y="61"/>
                    <a:pt x="217" y="57"/>
                  </a:cubicBezTo>
                  <a:cubicBezTo>
                    <a:pt x="216" y="50"/>
                    <a:pt x="216" y="41"/>
                    <a:pt x="209" y="35"/>
                  </a:cubicBezTo>
                  <a:cubicBezTo>
                    <a:pt x="203" y="28"/>
                    <a:pt x="194" y="28"/>
                    <a:pt x="186" y="27"/>
                  </a:cubicBezTo>
                  <a:cubicBezTo>
                    <a:pt x="183" y="27"/>
                    <a:pt x="179" y="27"/>
                    <a:pt x="177" y="26"/>
                  </a:cubicBezTo>
                  <a:cubicBezTo>
                    <a:pt x="176" y="25"/>
                    <a:pt x="173" y="21"/>
                    <a:pt x="172" y="19"/>
                  </a:cubicBezTo>
                  <a:cubicBezTo>
                    <a:pt x="168" y="13"/>
                    <a:pt x="163" y="5"/>
                    <a:pt x="154" y="2"/>
                  </a:cubicBezTo>
                  <a:cubicBezTo>
                    <a:pt x="145" y="0"/>
                    <a:pt x="137" y="4"/>
                    <a:pt x="130" y="8"/>
                  </a:cubicBezTo>
                  <a:cubicBezTo>
                    <a:pt x="128" y="9"/>
                    <a:pt x="123" y="11"/>
                    <a:pt x="122" y="11"/>
                  </a:cubicBezTo>
                  <a:cubicBezTo>
                    <a:pt x="120" y="11"/>
                    <a:pt x="116" y="9"/>
                    <a:pt x="113" y="8"/>
                  </a:cubicBezTo>
                  <a:cubicBezTo>
                    <a:pt x="106" y="4"/>
                    <a:pt x="98" y="0"/>
                    <a:pt x="90" y="2"/>
                  </a:cubicBezTo>
                  <a:cubicBezTo>
                    <a:pt x="81" y="5"/>
                    <a:pt x="76" y="13"/>
                    <a:pt x="72" y="19"/>
                  </a:cubicBezTo>
                  <a:cubicBezTo>
                    <a:pt x="70" y="21"/>
                    <a:pt x="68" y="25"/>
                    <a:pt x="66" y="26"/>
                  </a:cubicBezTo>
                  <a:cubicBezTo>
                    <a:pt x="65" y="27"/>
                    <a:pt x="60" y="27"/>
                    <a:pt x="57" y="27"/>
                  </a:cubicBezTo>
                  <a:cubicBezTo>
                    <a:pt x="50" y="28"/>
                    <a:pt x="41" y="28"/>
                    <a:pt x="34" y="35"/>
                  </a:cubicBezTo>
                  <a:cubicBezTo>
                    <a:pt x="28" y="41"/>
                    <a:pt x="27" y="50"/>
                    <a:pt x="27" y="57"/>
                  </a:cubicBezTo>
                  <a:cubicBezTo>
                    <a:pt x="27" y="61"/>
                    <a:pt x="26" y="65"/>
                    <a:pt x="26" y="67"/>
                  </a:cubicBezTo>
                  <a:cubicBezTo>
                    <a:pt x="25" y="68"/>
                    <a:pt x="21" y="70"/>
                    <a:pt x="18" y="72"/>
                  </a:cubicBezTo>
                  <a:cubicBezTo>
                    <a:pt x="12" y="76"/>
                    <a:pt x="5" y="81"/>
                    <a:pt x="2" y="90"/>
                  </a:cubicBezTo>
                  <a:cubicBezTo>
                    <a:pt x="0" y="99"/>
                    <a:pt x="4" y="107"/>
                    <a:pt x="7" y="113"/>
                  </a:cubicBezTo>
                  <a:cubicBezTo>
                    <a:pt x="9" y="116"/>
                    <a:pt x="11" y="120"/>
                    <a:pt x="11" y="122"/>
                  </a:cubicBezTo>
                  <a:cubicBezTo>
                    <a:pt x="11" y="124"/>
                    <a:pt x="9" y="128"/>
                    <a:pt x="7" y="131"/>
                  </a:cubicBezTo>
                  <a:cubicBezTo>
                    <a:pt x="4" y="137"/>
                    <a:pt x="0" y="145"/>
                    <a:pt x="2" y="154"/>
                  </a:cubicBezTo>
                  <a:cubicBezTo>
                    <a:pt x="5" y="163"/>
                    <a:pt x="12" y="168"/>
                    <a:pt x="18" y="172"/>
                  </a:cubicBezTo>
                  <a:cubicBezTo>
                    <a:pt x="21" y="174"/>
                    <a:pt x="25" y="176"/>
                    <a:pt x="26" y="177"/>
                  </a:cubicBezTo>
                  <a:cubicBezTo>
                    <a:pt x="26" y="179"/>
                    <a:pt x="27" y="183"/>
                    <a:pt x="27" y="187"/>
                  </a:cubicBezTo>
                  <a:cubicBezTo>
                    <a:pt x="27" y="194"/>
                    <a:pt x="28" y="203"/>
                    <a:pt x="34" y="209"/>
                  </a:cubicBezTo>
                  <a:cubicBezTo>
                    <a:pt x="41" y="216"/>
                    <a:pt x="50" y="216"/>
                    <a:pt x="57" y="217"/>
                  </a:cubicBezTo>
                  <a:cubicBezTo>
                    <a:pt x="57" y="217"/>
                    <a:pt x="57" y="217"/>
                    <a:pt x="58" y="217"/>
                  </a:cubicBezTo>
                  <a:cubicBezTo>
                    <a:pt x="58" y="325"/>
                    <a:pt x="58" y="325"/>
                    <a:pt x="58" y="325"/>
                  </a:cubicBezTo>
                  <a:cubicBezTo>
                    <a:pt x="58" y="329"/>
                    <a:pt x="60" y="332"/>
                    <a:pt x="63" y="334"/>
                  </a:cubicBezTo>
                  <a:cubicBezTo>
                    <a:pt x="66" y="336"/>
                    <a:pt x="71" y="336"/>
                    <a:pt x="74" y="334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70" y="334"/>
                    <a:pt x="170" y="334"/>
                    <a:pt x="170" y="334"/>
                  </a:cubicBezTo>
                  <a:cubicBezTo>
                    <a:pt x="171" y="335"/>
                    <a:pt x="173" y="335"/>
                    <a:pt x="175" y="335"/>
                  </a:cubicBezTo>
                  <a:cubicBezTo>
                    <a:pt x="177" y="335"/>
                    <a:pt x="179" y="335"/>
                    <a:pt x="180" y="334"/>
                  </a:cubicBezTo>
                  <a:cubicBezTo>
                    <a:pt x="184" y="332"/>
                    <a:pt x="186" y="329"/>
                    <a:pt x="186" y="325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94" y="216"/>
                    <a:pt x="203" y="216"/>
                    <a:pt x="209" y="209"/>
                  </a:cubicBezTo>
                  <a:cubicBezTo>
                    <a:pt x="216" y="203"/>
                    <a:pt x="216" y="194"/>
                    <a:pt x="217" y="187"/>
                  </a:cubicBezTo>
                  <a:cubicBezTo>
                    <a:pt x="217" y="183"/>
                    <a:pt x="217" y="179"/>
                    <a:pt x="218" y="177"/>
                  </a:cubicBezTo>
                  <a:cubicBezTo>
                    <a:pt x="219" y="176"/>
                    <a:pt x="222" y="174"/>
                    <a:pt x="225" y="172"/>
                  </a:cubicBezTo>
                  <a:cubicBezTo>
                    <a:pt x="231" y="168"/>
                    <a:pt x="239" y="163"/>
                    <a:pt x="241" y="154"/>
                  </a:cubicBezTo>
                  <a:cubicBezTo>
                    <a:pt x="244" y="145"/>
                    <a:pt x="239" y="137"/>
                    <a:pt x="236" y="131"/>
                  </a:cubicBezTo>
                  <a:close/>
                  <a:moveTo>
                    <a:pt x="127" y="284"/>
                  </a:moveTo>
                  <a:cubicBezTo>
                    <a:pt x="124" y="282"/>
                    <a:pt x="120" y="282"/>
                    <a:pt x="116" y="284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79" y="235"/>
                    <a:pt x="79" y="235"/>
                    <a:pt x="79" y="235"/>
                  </a:cubicBezTo>
                  <a:cubicBezTo>
                    <a:pt x="82" y="238"/>
                    <a:pt x="85" y="240"/>
                    <a:pt x="90" y="242"/>
                  </a:cubicBezTo>
                  <a:cubicBezTo>
                    <a:pt x="91" y="242"/>
                    <a:pt x="93" y="242"/>
                    <a:pt x="95" y="242"/>
                  </a:cubicBezTo>
                  <a:cubicBezTo>
                    <a:pt x="102" y="242"/>
                    <a:pt x="108" y="239"/>
                    <a:pt x="113" y="236"/>
                  </a:cubicBezTo>
                  <a:cubicBezTo>
                    <a:pt x="116" y="235"/>
                    <a:pt x="120" y="233"/>
                    <a:pt x="122" y="233"/>
                  </a:cubicBezTo>
                  <a:cubicBezTo>
                    <a:pt x="123" y="233"/>
                    <a:pt x="128" y="235"/>
                    <a:pt x="130" y="236"/>
                  </a:cubicBezTo>
                  <a:cubicBezTo>
                    <a:pt x="137" y="240"/>
                    <a:pt x="145" y="244"/>
                    <a:pt x="154" y="242"/>
                  </a:cubicBezTo>
                  <a:cubicBezTo>
                    <a:pt x="158" y="240"/>
                    <a:pt x="161" y="238"/>
                    <a:pt x="164" y="235"/>
                  </a:cubicBezTo>
                  <a:cubicBezTo>
                    <a:pt x="164" y="306"/>
                    <a:pt x="164" y="306"/>
                    <a:pt x="164" y="306"/>
                  </a:cubicBezTo>
                  <a:lnTo>
                    <a:pt x="127" y="284"/>
                  </a:lnTo>
                  <a:close/>
                  <a:moveTo>
                    <a:pt x="213" y="154"/>
                  </a:moveTo>
                  <a:cubicBezTo>
                    <a:pt x="208" y="157"/>
                    <a:pt x="203" y="161"/>
                    <a:pt x="199" y="167"/>
                  </a:cubicBezTo>
                  <a:cubicBezTo>
                    <a:pt x="196" y="173"/>
                    <a:pt x="196" y="179"/>
                    <a:pt x="195" y="185"/>
                  </a:cubicBezTo>
                  <a:cubicBezTo>
                    <a:pt x="195" y="188"/>
                    <a:pt x="195" y="193"/>
                    <a:pt x="194" y="194"/>
                  </a:cubicBezTo>
                  <a:cubicBezTo>
                    <a:pt x="193" y="195"/>
                    <a:pt x="188" y="195"/>
                    <a:pt x="185" y="195"/>
                  </a:cubicBezTo>
                  <a:cubicBezTo>
                    <a:pt x="179" y="195"/>
                    <a:pt x="172" y="195"/>
                    <a:pt x="166" y="199"/>
                  </a:cubicBezTo>
                  <a:cubicBezTo>
                    <a:pt x="161" y="202"/>
                    <a:pt x="157" y="207"/>
                    <a:pt x="154" y="212"/>
                  </a:cubicBezTo>
                  <a:cubicBezTo>
                    <a:pt x="152" y="215"/>
                    <a:pt x="149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7" y="218"/>
                    <a:pt x="143" y="217"/>
                    <a:pt x="140" y="216"/>
                  </a:cubicBezTo>
                  <a:cubicBezTo>
                    <a:pt x="135" y="213"/>
                    <a:pt x="129" y="212"/>
                    <a:pt x="122" y="212"/>
                  </a:cubicBezTo>
                  <a:cubicBezTo>
                    <a:pt x="115" y="212"/>
                    <a:pt x="109" y="215"/>
                    <a:pt x="103" y="217"/>
                  </a:cubicBezTo>
                  <a:cubicBezTo>
                    <a:pt x="101" y="219"/>
                    <a:pt x="96" y="221"/>
                    <a:pt x="95" y="221"/>
                  </a:cubicBezTo>
                  <a:cubicBezTo>
                    <a:pt x="94" y="220"/>
                    <a:pt x="91" y="216"/>
                    <a:pt x="90" y="214"/>
                  </a:cubicBezTo>
                  <a:cubicBezTo>
                    <a:pt x="86" y="209"/>
                    <a:pt x="83" y="203"/>
                    <a:pt x="77" y="200"/>
                  </a:cubicBezTo>
                  <a:cubicBezTo>
                    <a:pt x="71" y="196"/>
                    <a:pt x="64" y="196"/>
                    <a:pt x="58" y="196"/>
                  </a:cubicBezTo>
                  <a:cubicBezTo>
                    <a:pt x="55" y="195"/>
                    <a:pt x="50" y="195"/>
                    <a:pt x="49" y="195"/>
                  </a:cubicBezTo>
                  <a:cubicBezTo>
                    <a:pt x="49" y="193"/>
                    <a:pt x="48" y="188"/>
                    <a:pt x="48" y="185"/>
                  </a:cubicBezTo>
                  <a:cubicBezTo>
                    <a:pt x="48" y="179"/>
                    <a:pt x="47" y="173"/>
                    <a:pt x="44" y="167"/>
                  </a:cubicBezTo>
                  <a:cubicBezTo>
                    <a:pt x="41" y="161"/>
                    <a:pt x="35" y="157"/>
                    <a:pt x="30" y="154"/>
                  </a:cubicBezTo>
                  <a:cubicBezTo>
                    <a:pt x="28" y="152"/>
                    <a:pt x="23" y="150"/>
                    <a:pt x="23" y="149"/>
                  </a:cubicBezTo>
                  <a:cubicBezTo>
                    <a:pt x="23" y="147"/>
                    <a:pt x="25" y="143"/>
                    <a:pt x="26" y="140"/>
                  </a:cubicBezTo>
                  <a:cubicBezTo>
                    <a:pt x="29" y="135"/>
                    <a:pt x="32" y="129"/>
                    <a:pt x="32" y="122"/>
                  </a:cubicBezTo>
                  <a:cubicBezTo>
                    <a:pt x="32" y="115"/>
                    <a:pt x="29" y="109"/>
                    <a:pt x="26" y="104"/>
                  </a:cubicBezTo>
                  <a:cubicBezTo>
                    <a:pt x="25" y="101"/>
                    <a:pt x="23" y="97"/>
                    <a:pt x="23" y="96"/>
                  </a:cubicBezTo>
                  <a:cubicBezTo>
                    <a:pt x="23" y="94"/>
                    <a:pt x="28" y="92"/>
                    <a:pt x="30" y="90"/>
                  </a:cubicBezTo>
                  <a:cubicBezTo>
                    <a:pt x="35" y="87"/>
                    <a:pt x="41" y="83"/>
                    <a:pt x="44" y="77"/>
                  </a:cubicBezTo>
                  <a:cubicBezTo>
                    <a:pt x="47" y="71"/>
                    <a:pt x="48" y="65"/>
                    <a:pt x="48" y="59"/>
                  </a:cubicBezTo>
                  <a:cubicBezTo>
                    <a:pt x="48" y="56"/>
                    <a:pt x="49" y="51"/>
                    <a:pt x="49" y="50"/>
                  </a:cubicBezTo>
                  <a:cubicBezTo>
                    <a:pt x="50" y="49"/>
                    <a:pt x="55" y="49"/>
                    <a:pt x="58" y="49"/>
                  </a:cubicBezTo>
                  <a:cubicBezTo>
                    <a:pt x="64" y="49"/>
                    <a:pt x="71" y="49"/>
                    <a:pt x="77" y="45"/>
                  </a:cubicBezTo>
                  <a:cubicBezTo>
                    <a:pt x="83" y="42"/>
                    <a:pt x="86" y="37"/>
                    <a:pt x="90" y="32"/>
                  </a:cubicBezTo>
                  <a:cubicBezTo>
                    <a:pt x="91" y="29"/>
                    <a:pt x="94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6"/>
                    <a:pt x="101" y="27"/>
                    <a:pt x="103" y="28"/>
                  </a:cubicBezTo>
                  <a:cubicBezTo>
                    <a:pt x="109" y="31"/>
                    <a:pt x="115" y="32"/>
                    <a:pt x="122" y="32"/>
                  </a:cubicBezTo>
                  <a:cubicBezTo>
                    <a:pt x="129" y="32"/>
                    <a:pt x="135" y="29"/>
                    <a:pt x="140" y="27"/>
                  </a:cubicBezTo>
                  <a:cubicBezTo>
                    <a:pt x="143" y="25"/>
                    <a:pt x="147" y="23"/>
                    <a:pt x="148" y="23"/>
                  </a:cubicBezTo>
                  <a:cubicBezTo>
                    <a:pt x="149" y="24"/>
                    <a:pt x="152" y="28"/>
                    <a:pt x="154" y="30"/>
                  </a:cubicBezTo>
                  <a:cubicBezTo>
                    <a:pt x="157" y="35"/>
                    <a:pt x="161" y="41"/>
                    <a:pt x="166" y="44"/>
                  </a:cubicBezTo>
                  <a:cubicBezTo>
                    <a:pt x="172" y="48"/>
                    <a:pt x="179" y="48"/>
                    <a:pt x="185" y="48"/>
                  </a:cubicBezTo>
                  <a:cubicBezTo>
                    <a:pt x="188" y="49"/>
                    <a:pt x="193" y="49"/>
                    <a:pt x="194" y="49"/>
                  </a:cubicBezTo>
                  <a:cubicBezTo>
                    <a:pt x="195" y="51"/>
                    <a:pt x="195" y="56"/>
                    <a:pt x="195" y="59"/>
                  </a:cubicBezTo>
                  <a:cubicBezTo>
                    <a:pt x="196" y="65"/>
                    <a:pt x="196" y="71"/>
                    <a:pt x="199" y="77"/>
                  </a:cubicBezTo>
                  <a:cubicBezTo>
                    <a:pt x="203" y="83"/>
                    <a:pt x="208" y="87"/>
                    <a:pt x="213" y="90"/>
                  </a:cubicBezTo>
                  <a:cubicBezTo>
                    <a:pt x="216" y="92"/>
                    <a:pt x="220" y="94"/>
                    <a:pt x="221" y="95"/>
                  </a:cubicBezTo>
                  <a:cubicBezTo>
                    <a:pt x="221" y="97"/>
                    <a:pt x="218" y="101"/>
                    <a:pt x="217" y="104"/>
                  </a:cubicBezTo>
                  <a:cubicBezTo>
                    <a:pt x="214" y="109"/>
                    <a:pt x="211" y="115"/>
                    <a:pt x="211" y="122"/>
                  </a:cubicBezTo>
                  <a:cubicBezTo>
                    <a:pt x="211" y="129"/>
                    <a:pt x="214" y="135"/>
                    <a:pt x="217" y="140"/>
                  </a:cubicBezTo>
                  <a:cubicBezTo>
                    <a:pt x="218" y="143"/>
                    <a:pt x="221" y="147"/>
                    <a:pt x="221" y="148"/>
                  </a:cubicBezTo>
                  <a:cubicBezTo>
                    <a:pt x="220" y="150"/>
                    <a:pt x="216" y="152"/>
                    <a:pt x="213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678"/>
            <p:cNvSpPr>
              <a:spLocks noEditPoints="1"/>
            </p:cNvSpPr>
            <p:nvPr/>
          </p:nvSpPr>
          <p:spPr bwMode="gray">
            <a:xfrm>
              <a:off x="6717" y="2787"/>
              <a:ext cx="71" cy="71"/>
            </a:xfrm>
            <a:custGeom>
              <a:avLst/>
              <a:gdLst>
                <a:gd name="T0" fmla="*/ 54 w 107"/>
                <a:gd name="T1" fmla="*/ 0 h 106"/>
                <a:gd name="T2" fmla="*/ 0 w 107"/>
                <a:gd name="T3" fmla="*/ 53 h 106"/>
                <a:gd name="T4" fmla="*/ 54 w 107"/>
                <a:gd name="T5" fmla="*/ 106 h 106"/>
                <a:gd name="T6" fmla="*/ 107 w 107"/>
                <a:gd name="T7" fmla="*/ 53 h 106"/>
                <a:gd name="T8" fmla="*/ 54 w 107"/>
                <a:gd name="T9" fmla="*/ 0 h 106"/>
                <a:gd name="T10" fmla="*/ 54 w 107"/>
                <a:gd name="T11" fmla="*/ 85 h 106"/>
                <a:gd name="T12" fmla="*/ 22 w 107"/>
                <a:gd name="T13" fmla="*/ 53 h 106"/>
                <a:gd name="T14" fmla="*/ 54 w 107"/>
                <a:gd name="T15" fmla="*/ 21 h 106"/>
                <a:gd name="T16" fmla="*/ 86 w 107"/>
                <a:gd name="T17" fmla="*/ 53 h 106"/>
                <a:gd name="T18" fmla="*/ 54 w 107"/>
                <a:gd name="T19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4" y="106"/>
                  </a:cubicBezTo>
                  <a:cubicBezTo>
                    <a:pt x="83" y="106"/>
                    <a:pt x="107" y="82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lose/>
                  <a:moveTo>
                    <a:pt x="54" y="85"/>
                  </a:moveTo>
                  <a:cubicBezTo>
                    <a:pt x="36" y="85"/>
                    <a:pt x="22" y="71"/>
                    <a:pt x="22" y="53"/>
                  </a:cubicBezTo>
                  <a:cubicBezTo>
                    <a:pt x="22" y="35"/>
                    <a:pt x="36" y="21"/>
                    <a:pt x="54" y="21"/>
                  </a:cubicBezTo>
                  <a:cubicBezTo>
                    <a:pt x="71" y="21"/>
                    <a:pt x="86" y="35"/>
                    <a:pt x="86" y="53"/>
                  </a:cubicBezTo>
                  <a:cubicBezTo>
                    <a:pt x="86" y="71"/>
                    <a:pt x="71" y="85"/>
                    <a:pt x="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35" name="Bild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52" y="1896494"/>
            <a:ext cx="1322295" cy="68638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37091" y="2123228"/>
            <a:ext cx="566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Verbindung von Lernwirksamkeit und Evaluation</a:t>
            </a:r>
          </a:p>
        </p:txBody>
      </p:sp>
      <p:grpSp>
        <p:nvGrpSpPr>
          <p:cNvPr id="16" name="Gruppierung 15"/>
          <p:cNvGrpSpPr/>
          <p:nvPr/>
        </p:nvGrpSpPr>
        <p:grpSpPr>
          <a:xfrm>
            <a:off x="1146874" y="1991728"/>
            <a:ext cx="540000" cy="540000"/>
            <a:chOff x="1577657" y="1651898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1577657" y="1651898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12" name="Group 597"/>
            <p:cNvGrpSpPr>
              <a:grpSpLocks noChangeAspect="1"/>
            </p:cNvGrpSpPr>
            <p:nvPr/>
          </p:nvGrpSpPr>
          <p:grpSpPr bwMode="gray">
            <a:xfrm>
              <a:off x="1630758" y="1705898"/>
              <a:ext cx="613799" cy="612000"/>
              <a:chOff x="2745" y="2621"/>
              <a:chExt cx="341" cy="340"/>
            </a:xfrm>
            <a:solidFill>
              <a:schemeClr val="bg1"/>
            </a:solidFill>
          </p:grpSpPr>
          <p:sp>
            <p:nvSpPr>
              <p:cNvPr id="13" name="Freeform 598"/>
              <p:cNvSpPr>
                <a:spLocks noEditPoints="1"/>
              </p:cNvSpPr>
              <p:nvPr/>
            </p:nvSpPr>
            <p:spPr bwMode="gray">
              <a:xfrm>
                <a:off x="2824" y="2700"/>
                <a:ext cx="183" cy="181"/>
              </a:xfrm>
              <a:custGeom>
                <a:avLst/>
                <a:gdLst>
                  <a:gd name="T0" fmla="*/ 137 w 274"/>
                  <a:gd name="T1" fmla="*/ 197 h 273"/>
                  <a:gd name="T2" fmla="*/ 137 w 274"/>
                  <a:gd name="T3" fmla="*/ 212 h 273"/>
                  <a:gd name="T4" fmla="*/ 91 w 274"/>
                  <a:gd name="T5" fmla="*/ 257 h 273"/>
                  <a:gd name="T6" fmla="*/ 55 w 274"/>
                  <a:gd name="T7" fmla="*/ 273 h 273"/>
                  <a:gd name="T8" fmla="*/ 53 w 274"/>
                  <a:gd name="T9" fmla="*/ 273 h 273"/>
                  <a:gd name="T10" fmla="*/ 16 w 274"/>
                  <a:gd name="T11" fmla="*/ 257 h 273"/>
                  <a:gd name="T12" fmla="*/ 0 w 274"/>
                  <a:gd name="T13" fmla="*/ 219 h 273"/>
                  <a:gd name="T14" fmla="*/ 16 w 274"/>
                  <a:gd name="T15" fmla="*/ 182 h 273"/>
                  <a:gd name="T16" fmla="*/ 84 w 274"/>
                  <a:gd name="T17" fmla="*/ 114 h 273"/>
                  <a:gd name="T18" fmla="*/ 120 w 274"/>
                  <a:gd name="T19" fmla="*/ 98 h 273"/>
                  <a:gd name="T20" fmla="*/ 159 w 274"/>
                  <a:gd name="T21" fmla="*/ 114 h 273"/>
                  <a:gd name="T22" fmla="*/ 159 w 274"/>
                  <a:gd name="T23" fmla="*/ 129 h 273"/>
                  <a:gd name="T24" fmla="*/ 144 w 274"/>
                  <a:gd name="T25" fmla="*/ 129 h 273"/>
                  <a:gd name="T26" fmla="*/ 121 w 274"/>
                  <a:gd name="T27" fmla="*/ 119 h 273"/>
                  <a:gd name="T28" fmla="*/ 99 w 274"/>
                  <a:gd name="T29" fmla="*/ 129 h 273"/>
                  <a:gd name="T30" fmla="*/ 31 w 274"/>
                  <a:gd name="T31" fmla="*/ 197 h 273"/>
                  <a:gd name="T32" fmla="*/ 21 w 274"/>
                  <a:gd name="T33" fmla="*/ 219 h 273"/>
                  <a:gd name="T34" fmla="*/ 31 w 274"/>
                  <a:gd name="T35" fmla="*/ 242 h 273"/>
                  <a:gd name="T36" fmla="*/ 54 w 274"/>
                  <a:gd name="T37" fmla="*/ 252 h 273"/>
                  <a:gd name="T38" fmla="*/ 76 w 274"/>
                  <a:gd name="T39" fmla="*/ 242 h 273"/>
                  <a:gd name="T40" fmla="*/ 122 w 274"/>
                  <a:gd name="T41" fmla="*/ 197 h 273"/>
                  <a:gd name="T42" fmla="*/ 137 w 274"/>
                  <a:gd name="T43" fmla="*/ 197 h 273"/>
                  <a:gd name="T44" fmla="*/ 257 w 274"/>
                  <a:gd name="T45" fmla="*/ 16 h 273"/>
                  <a:gd name="T46" fmla="*/ 219 w 274"/>
                  <a:gd name="T47" fmla="*/ 0 h 273"/>
                  <a:gd name="T48" fmla="*/ 182 w 274"/>
                  <a:gd name="T49" fmla="*/ 16 h 273"/>
                  <a:gd name="T50" fmla="*/ 137 w 274"/>
                  <a:gd name="T51" fmla="*/ 61 h 273"/>
                  <a:gd name="T52" fmla="*/ 137 w 274"/>
                  <a:gd name="T53" fmla="*/ 76 h 273"/>
                  <a:gd name="T54" fmla="*/ 152 w 274"/>
                  <a:gd name="T55" fmla="*/ 76 h 273"/>
                  <a:gd name="T56" fmla="*/ 197 w 274"/>
                  <a:gd name="T57" fmla="*/ 31 h 273"/>
                  <a:gd name="T58" fmla="*/ 219 w 274"/>
                  <a:gd name="T59" fmla="*/ 21 h 273"/>
                  <a:gd name="T60" fmla="*/ 242 w 274"/>
                  <a:gd name="T61" fmla="*/ 31 h 273"/>
                  <a:gd name="T62" fmla="*/ 252 w 274"/>
                  <a:gd name="T63" fmla="*/ 54 h 273"/>
                  <a:gd name="T64" fmla="*/ 242 w 274"/>
                  <a:gd name="T65" fmla="*/ 76 h 273"/>
                  <a:gd name="T66" fmla="*/ 174 w 274"/>
                  <a:gd name="T67" fmla="*/ 144 h 273"/>
                  <a:gd name="T68" fmla="*/ 152 w 274"/>
                  <a:gd name="T69" fmla="*/ 154 h 273"/>
                  <a:gd name="T70" fmla="*/ 129 w 274"/>
                  <a:gd name="T71" fmla="*/ 144 h 273"/>
                  <a:gd name="T72" fmla="*/ 114 w 274"/>
                  <a:gd name="T73" fmla="*/ 144 h 273"/>
                  <a:gd name="T74" fmla="*/ 114 w 274"/>
                  <a:gd name="T75" fmla="*/ 159 h 273"/>
                  <a:gd name="T76" fmla="*/ 152 w 274"/>
                  <a:gd name="T77" fmla="*/ 175 h 273"/>
                  <a:gd name="T78" fmla="*/ 153 w 274"/>
                  <a:gd name="T79" fmla="*/ 175 h 273"/>
                  <a:gd name="T80" fmla="*/ 189 w 274"/>
                  <a:gd name="T81" fmla="*/ 159 h 273"/>
                  <a:gd name="T82" fmla="*/ 257 w 274"/>
                  <a:gd name="T83" fmla="*/ 91 h 273"/>
                  <a:gd name="T84" fmla="*/ 273 w 274"/>
                  <a:gd name="T85" fmla="*/ 55 h 273"/>
                  <a:gd name="T86" fmla="*/ 257 w 274"/>
                  <a:gd name="T87" fmla="*/ 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4" h="273">
                    <a:moveTo>
                      <a:pt x="137" y="197"/>
                    </a:moveTo>
                    <a:cubicBezTo>
                      <a:pt x="141" y="201"/>
                      <a:pt x="141" y="208"/>
                      <a:pt x="137" y="212"/>
                    </a:cubicBezTo>
                    <a:cubicBezTo>
                      <a:pt x="91" y="257"/>
                      <a:pt x="91" y="257"/>
                      <a:pt x="91" y="257"/>
                    </a:cubicBezTo>
                    <a:cubicBezTo>
                      <a:pt x="81" y="267"/>
                      <a:pt x="68" y="273"/>
                      <a:pt x="55" y="273"/>
                    </a:cubicBezTo>
                    <a:cubicBezTo>
                      <a:pt x="54" y="273"/>
                      <a:pt x="54" y="273"/>
                      <a:pt x="53" y="273"/>
                    </a:cubicBezTo>
                    <a:cubicBezTo>
                      <a:pt x="40" y="273"/>
                      <a:pt x="26" y="268"/>
                      <a:pt x="16" y="257"/>
                    </a:cubicBezTo>
                    <a:cubicBezTo>
                      <a:pt x="5" y="247"/>
                      <a:pt x="0" y="233"/>
                      <a:pt x="0" y="219"/>
                    </a:cubicBezTo>
                    <a:cubicBezTo>
                      <a:pt x="0" y="205"/>
                      <a:pt x="6" y="192"/>
                      <a:pt x="16" y="18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94" y="104"/>
                      <a:pt x="107" y="98"/>
                      <a:pt x="120" y="98"/>
                    </a:cubicBezTo>
                    <a:cubicBezTo>
                      <a:pt x="135" y="98"/>
                      <a:pt x="149" y="103"/>
                      <a:pt x="159" y="114"/>
                    </a:cubicBezTo>
                    <a:cubicBezTo>
                      <a:pt x="163" y="118"/>
                      <a:pt x="163" y="125"/>
                      <a:pt x="159" y="129"/>
                    </a:cubicBezTo>
                    <a:cubicBezTo>
                      <a:pt x="155" y="133"/>
                      <a:pt x="148" y="133"/>
                      <a:pt x="144" y="129"/>
                    </a:cubicBezTo>
                    <a:cubicBezTo>
                      <a:pt x="138" y="123"/>
                      <a:pt x="130" y="119"/>
                      <a:pt x="121" y="119"/>
                    </a:cubicBezTo>
                    <a:cubicBezTo>
                      <a:pt x="113" y="120"/>
                      <a:pt x="105" y="123"/>
                      <a:pt x="99" y="129"/>
                    </a:cubicBezTo>
                    <a:cubicBezTo>
                      <a:pt x="31" y="197"/>
                      <a:pt x="31" y="197"/>
                      <a:pt x="31" y="197"/>
                    </a:cubicBezTo>
                    <a:cubicBezTo>
                      <a:pt x="25" y="203"/>
                      <a:pt x="22" y="211"/>
                      <a:pt x="21" y="219"/>
                    </a:cubicBezTo>
                    <a:cubicBezTo>
                      <a:pt x="21" y="228"/>
                      <a:pt x="24" y="236"/>
                      <a:pt x="31" y="242"/>
                    </a:cubicBezTo>
                    <a:cubicBezTo>
                      <a:pt x="38" y="249"/>
                      <a:pt x="46" y="252"/>
                      <a:pt x="54" y="252"/>
                    </a:cubicBezTo>
                    <a:cubicBezTo>
                      <a:pt x="62" y="252"/>
                      <a:pt x="70" y="248"/>
                      <a:pt x="76" y="242"/>
                    </a:cubicBezTo>
                    <a:cubicBezTo>
                      <a:pt x="122" y="197"/>
                      <a:pt x="122" y="197"/>
                      <a:pt x="122" y="197"/>
                    </a:cubicBezTo>
                    <a:cubicBezTo>
                      <a:pt x="126" y="193"/>
                      <a:pt x="133" y="193"/>
                      <a:pt x="137" y="197"/>
                    </a:cubicBezTo>
                    <a:close/>
                    <a:moveTo>
                      <a:pt x="257" y="16"/>
                    </a:moveTo>
                    <a:cubicBezTo>
                      <a:pt x="247" y="5"/>
                      <a:pt x="233" y="0"/>
                      <a:pt x="219" y="0"/>
                    </a:cubicBezTo>
                    <a:cubicBezTo>
                      <a:pt x="205" y="0"/>
                      <a:pt x="192" y="6"/>
                      <a:pt x="182" y="16"/>
                    </a:cubicBezTo>
                    <a:cubicBezTo>
                      <a:pt x="137" y="61"/>
                      <a:pt x="137" y="61"/>
                      <a:pt x="137" y="61"/>
                    </a:cubicBezTo>
                    <a:cubicBezTo>
                      <a:pt x="133" y="65"/>
                      <a:pt x="133" y="72"/>
                      <a:pt x="137" y="76"/>
                    </a:cubicBezTo>
                    <a:cubicBezTo>
                      <a:pt x="141" y="80"/>
                      <a:pt x="148" y="80"/>
                      <a:pt x="152" y="76"/>
                    </a:cubicBezTo>
                    <a:cubicBezTo>
                      <a:pt x="197" y="31"/>
                      <a:pt x="197" y="31"/>
                      <a:pt x="197" y="31"/>
                    </a:cubicBezTo>
                    <a:cubicBezTo>
                      <a:pt x="203" y="25"/>
                      <a:pt x="211" y="22"/>
                      <a:pt x="219" y="21"/>
                    </a:cubicBezTo>
                    <a:cubicBezTo>
                      <a:pt x="228" y="21"/>
                      <a:pt x="236" y="24"/>
                      <a:pt x="242" y="31"/>
                    </a:cubicBezTo>
                    <a:cubicBezTo>
                      <a:pt x="249" y="38"/>
                      <a:pt x="252" y="46"/>
                      <a:pt x="252" y="54"/>
                    </a:cubicBezTo>
                    <a:cubicBezTo>
                      <a:pt x="252" y="62"/>
                      <a:pt x="248" y="70"/>
                      <a:pt x="242" y="76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68" y="150"/>
                      <a:pt x="160" y="154"/>
                      <a:pt x="152" y="154"/>
                    </a:cubicBezTo>
                    <a:cubicBezTo>
                      <a:pt x="144" y="154"/>
                      <a:pt x="136" y="151"/>
                      <a:pt x="129" y="144"/>
                    </a:cubicBezTo>
                    <a:cubicBezTo>
                      <a:pt x="125" y="140"/>
                      <a:pt x="118" y="140"/>
                      <a:pt x="114" y="144"/>
                    </a:cubicBezTo>
                    <a:cubicBezTo>
                      <a:pt x="110" y="148"/>
                      <a:pt x="110" y="155"/>
                      <a:pt x="114" y="159"/>
                    </a:cubicBezTo>
                    <a:cubicBezTo>
                      <a:pt x="124" y="170"/>
                      <a:pt x="138" y="175"/>
                      <a:pt x="152" y="175"/>
                    </a:cubicBezTo>
                    <a:cubicBezTo>
                      <a:pt x="152" y="175"/>
                      <a:pt x="152" y="175"/>
                      <a:pt x="153" y="175"/>
                    </a:cubicBezTo>
                    <a:cubicBezTo>
                      <a:pt x="167" y="175"/>
                      <a:pt x="180" y="169"/>
                      <a:pt x="189" y="159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67" y="81"/>
                      <a:pt x="273" y="68"/>
                      <a:pt x="273" y="55"/>
                    </a:cubicBezTo>
                    <a:cubicBezTo>
                      <a:pt x="274" y="40"/>
                      <a:pt x="268" y="27"/>
                      <a:pt x="25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4" name="Freeform 599"/>
              <p:cNvSpPr>
                <a:spLocks noEditPoints="1"/>
              </p:cNvSpPr>
              <p:nvPr/>
            </p:nvSpPr>
            <p:spPr bwMode="gray">
              <a:xfrm>
                <a:off x="2745" y="2621"/>
                <a:ext cx="341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75" y="3305171"/>
            <a:ext cx="733829" cy="7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8254" y="417505"/>
            <a:ext cx="39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Orientierungstutorien  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314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Teilnehmer: Jördis </a:t>
            </a:r>
            <a:r>
              <a:rPr lang="de-DE" sz="2000" b="1" dirty="0" err="1" smtClean="0"/>
              <a:t>Vassiliou</a:t>
            </a:r>
            <a:r>
              <a:rPr lang="de-DE" sz="2000" b="1" dirty="0" smtClean="0"/>
              <a:t>, Stefanie </a:t>
            </a:r>
            <a:r>
              <a:rPr lang="de-DE" sz="2000" b="1" dirty="0" err="1" smtClean="0"/>
              <a:t>Düsselbach</a:t>
            </a:r>
            <a:r>
              <a:rPr lang="de-DE" sz="2000" b="1" dirty="0" smtClean="0"/>
              <a:t>, Gabriella </a:t>
            </a:r>
            <a:r>
              <a:rPr lang="de-DE" sz="2000" b="1" dirty="0" err="1" smtClean="0"/>
              <a:t>Lambrecht</a:t>
            </a:r>
            <a:r>
              <a:rPr lang="de-DE" sz="2000" b="1" dirty="0" smtClean="0"/>
              <a:t>, Kerstin Kroner, </a:t>
            </a:r>
            <a:r>
              <a:rPr lang="de-DE" sz="2000" b="1" dirty="0" err="1" smtClean="0"/>
              <a:t>Silja</a:t>
            </a:r>
            <a:r>
              <a:rPr lang="de-DE" sz="2000" b="1" dirty="0" smtClean="0"/>
              <a:t> Strauch, Sandra Wiegand, Marko </a:t>
            </a:r>
            <a:r>
              <a:rPr lang="de-DE" sz="2000" b="1" dirty="0" err="1" smtClean="0"/>
              <a:t>Heyner</a:t>
            </a:r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Themen: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Neue Themensuche: Buddy-Programme für Erstsemester und Motivation/Information der Erstsemester zur Teilnahme</a:t>
            </a:r>
            <a:r>
              <a:rPr lang="de-DE" sz="2000" b="1" dirty="0"/>
              <a:t> </a:t>
            </a:r>
            <a:r>
              <a:rPr lang="de-DE" sz="2000" b="1" dirty="0" smtClean="0"/>
              <a:t>(fachübergreifend)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Vorbereitung der </a:t>
            </a:r>
            <a:r>
              <a:rPr lang="de-DE" sz="2000" b="1" dirty="0" err="1" smtClean="0"/>
              <a:t>Mentees</a:t>
            </a:r>
            <a:r>
              <a:rPr lang="de-DE" sz="2000" b="1" dirty="0" smtClean="0"/>
              <a:t> auf Mentoring und ihre eigene Rolle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Beitrag für #vernetzt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Verknüpfung von Erstsemestertutorien mit Vorlesungen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r>
              <a:rPr lang="de-DE" sz="2000" b="1" dirty="0" smtClean="0"/>
              <a:t>Ablauf: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Information/Nutzen/Erwartungen der Studierenden ans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Motivation der </a:t>
            </a:r>
            <a:r>
              <a:rPr lang="de-DE" sz="2000" b="1" dirty="0" err="1" smtClean="0"/>
              <a:t>Mentees</a:t>
            </a:r>
            <a:endParaRPr lang="de-D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Kurze Besprechung und Information über „</a:t>
            </a:r>
            <a:r>
              <a:rPr lang="de-DE" sz="2000" b="1" dirty="0" err="1" smtClean="0"/>
              <a:t>studium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generale</a:t>
            </a:r>
            <a:r>
              <a:rPr lang="de-DE" sz="2000" b="1" dirty="0" smtClean="0"/>
              <a:t>“</a:t>
            </a:r>
          </a:p>
          <a:p>
            <a:endParaRPr lang="de-DE" sz="2000" b="1" dirty="0" smtClean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311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8254" y="417505"/>
            <a:ext cx="39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Orientierungstutorien  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4197" y="1497976"/>
            <a:ext cx="8314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Ergebnisse:</a:t>
            </a:r>
          </a:p>
          <a:p>
            <a:r>
              <a:rPr lang="de-DE" sz="2000" b="1" dirty="0" smtClean="0"/>
              <a:t>Motivation zur Teilnahme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Postalischer Begrüßungsbrief mit Hinweisen zu Angeboten werden gut angenommen, E-Mail nicht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Zeitfenster zum Kennenlernen zwischen Veranstaltungen für persönliche Beziehung wichtig – ohne nachfolgende Veranstaltung gehen viele bereits vor dem Tutorentreffen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Blended</a:t>
            </a:r>
            <a:r>
              <a:rPr lang="de-DE" sz="2000" b="1" dirty="0" smtClean="0"/>
              <a:t> Format mit Kombination aus verpflichtender Veranstaltung und freiwilliger Teilnahme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Mentees</a:t>
            </a:r>
            <a:r>
              <a:rPr lang="de-DE" sz="2000" b="1" dirty="0" smtClean="0"/>
              <a:t> benötigen vorgeschlagenes Programm, bringen selten eigene Themenvorschläge mit – inhaltliche Verbindlichkeit wichtig (Tipp, Erfahrungen mitbringen, kleines Protokoll/Fragen nach den meisten Sitzungen oder „Minihausaufgabe“ motiviert), gut geschulte Mentoren zur Themenfindung und Anleitung nötig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App mit Reflexionsfragen oder (persönlicher) Tipp (nur für sich, um zu erkennen, dass sie Bedarf haben in bestimmten Bereich)</a:t>
            </a:r>
          </a:p>
        </p:txBody>
      </p:sp>
    </p:spTree>
    <p:extLst>
      <p:ext uri="{BB962C8B-B14F-4D97-AF65-F5344CB8AC3E}">
        <p14:creationId xmlns:p14="http://schemas.microsoft.com/office/powerpoint/2010/main" val="37866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8254" y="417505"/>
            <a:ext cx="39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Orientierungstutorien  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4197" y="1497976"/>
            <a:ext cx="8314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Ergebnisse: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Für Motivation </a:t>
            </a:r>
            <a:r>
              <a:rPr lang="de-DE" sz="2000" b="1" dirty="0" smtClean="0"/>
              <a:t>zielführend</a:t>
            </a:r>
            <a:r>
              <a:rPr lang="de-DE" sz="2000" b="1" dirty="0"/>
              <a:t>, wenn sie selbst erkennen, dass ihnen das Angebot </a:t>
            </a:r>
            <a:r>
              <a:rPr lang="de-DE" sz="2000" b="1" dirty="0" smtClean="0"/>
              <a:t>nutzt und sie es benötigen, Selbsterkenntnis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Zu viele Informationen können nicht gefiltert werden, müssen zur Eigenständigkeit angehalten werden – ein Anlaufpunkt genügt meist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Universität sollte sich um einfacheren Studieneinstieg bemühen – unterschiedliche Vorstellung von Studieneingangsphase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Mentees</a:t>
            </a:r>
            <a:r>
              <a:rPr lang="de-DE" sz="2000" b="1" dirty="0" smtClean="0"/>
              <a:t> über ihre Rolle und Aufgaben informieren, nachdem persönliche Bindung aufgebaut worden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Große Nähe zu Studierenden wichtig – sowohl Mentoren als auch Mitarbeiter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Man wird nie ALLE Studierende erreichen können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377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8254" y="417505"/>
            <a:ext cx="39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Orientierungstutorien  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4197" y="1497976"/>
            <a:ext cx="8314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Ergebnisse:</a:t>
            </a:r>
          </a:p>
          <a:p>
            <a:r>
              <a:rPr lang="de-DE" sz="2000" b="1" dirty="0" smtClean="0"/>
              <a:t>Bedarfsorientierung der Inhalte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im ersten Semester: Stundenplanerstellung, Prüfungsanmeldung und -vorbereitung, Prüfungsordnung, Werbung für Gremien, Kommunikation an der Hochschule (Studierende und Dozierenden), Übergang Schule zu Hochschule, konkrete Sorge um das „Überleben“ an der Fakultät/Hochschule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im zweiten Semester: Lerncoaching;…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Entlasten der Studienberatungen, anderen Einrichtungen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Café-Runde/</a:t>
            </a:r>
            <a:r>
              <a:rPr lang="de-DE" sz="2000" b="1" dirty="0" err="1" smtClean="0"/>
              <a:t>speed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dating</a:t>
            </a:r>
            <a:r>
              <a:rPr lang="de-DE" sz="2000" b="1" dirty="0" smtClean="0"/>
              <a:t> zum Kommunizieren von Informationen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771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8254" y="417505"/>
            <a:ext cx="39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Orientierungstutorien  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4197" y="1497976"/>
            <a:ext cx="8314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Ergebnisse: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Verständnis von Mentoring bei Dozierenden und Hochschule teilweise sehr unterschiedlich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Auf einem Portal in einer Rubrik (Studienstart) alle wichtigen Informationen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Beitrag für #vernetzt soll verfasst werden (</a:t>
            </a:r>
            <a:r>
              <a:rPr lang="de-DE" sz="2000" b="1" dirty="0" err="1" smtClean="0"/>
              <a:t>Silja</a:t>
            </a:r>
            <a:r>
              <a:rPr lang="de-DE" sz="2000" b="1" dirty="0" smtClean="0"/>
              <a:t> versucht sich daran)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987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8254" y="417505"/>
            <a:ext cx="39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Orientierungstutorien  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4197" y="1497976"/>
            <a:ext cx="83140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Ergebnisse:</a:t>
            </a:r>
          </a:p>
          <a:p>
            <a:r>
              <a:rPr lang="de-DE" sz="2000" b="1" dirty="0" smtClean="0"/>
              <a:t>Verknüpfung Erstsemestertutorien mit Vorlesungen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Teilweise bewusst nicht verknüpft, bietet sich nicht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Von Dozierenden nicht gewünscht (Grenzen der Arbeit)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Teilweise als Einführung ins wissenschaftliche Arbeiten und </a:t>
            </a:r>
            <a:r>
              <a:rPr lang="de-DE" sz="2000" b="1" dirty="0"/>
              <a:t>B</a:t>
            </a:r>
            <a:r>
              <a:rPr lang="de-DE" sz="2000" b="1" dirty="0" smtClean="0"/>
              <a:t>eantwortung von organisatorischen Fragen (Projektorientierung)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Kombination mit Fachtutorien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Fachliche Fragen teilweise in persönlichen Gesprächen mit angesprochen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Integrierte fachliche Themen generieren mehr </a:t>
            </a:r>
            <a:r>
              <a:rPr lang="de-DE" sz="2000" b="1" dirty="0"/>
              <a:t>T</a:t>
            </a:r>
            <a:r>
              <a:rPr lang="de-DE" sz="2000" b="1" dirty="0" smtClean="0"/>
              <a:t>eilnehmer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5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88316" y="417505"/>
            <a:ext cx="332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SchreibtutorInnen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31400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Thema:</a:t>
            </a:r>
            <a:r>
              <a:rPr lang="de-DE" sz="2000" b="1" dirty="0" smtClean="0"/>
              <a:t> </a:t>
            </a:r>
            <a:r>
              <a:rPr lang="de-DE" sz="2400" b="1" u="sng" dirty="0" smtClean="0">
                <a:solidFill>
                  <a:schemeClr val="tx2"/>
                </a:solidFill>
              </a:rPr>
              <a:t>ASPEKTE der AUSBILDUNG</a:t>
            </a:r>
            <a:endParaRPr lang="de-DE" sz="2000" b="1" u="sng" dirty="0" smtClean="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Ergebnis / Stichpunkte: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Methodenkoffer</a:t>
            </a:r>
            <a:r>
              <a:rPr lang="de-DE" sz="2000" dirty="0" smtClean="0"/>
              <a:t>: Arbeitsblätter, Beispiele, Forschungstexte, …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Beratungsgespräche</a:t>
            </a:r>
            <a:r>
              <a:rPr lang="de-DE" sz="2000" dirty="0" smtClean="0"/>
              <a:t>: Feedback, nicht direktiv, „echte“ Fälle, Gesprächstechniken, „auf Augenhöhe“/Rollenklärung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Weiterbildung</a:t>
            </a:r>
            <a:r>
              <a:rPr lang="de-DE" sz="2000" dirty="0" smtClean="0"/>
              <a:t>: </a:t>
            </a:r>
            <a:r>
              <a:rPr lang="de-DE" sz="2000" dirty="0" err="1" smtClean="0"/>
              <a:t>Diversity</a:t>
            </a:r>
            <a:r>
              <a:rPr lang="de-DE" sz="2000" dirty="0" smtClean="0"/>
              <a:t>, interkulturelle Sensibilität, Umgang mit Fehlerkultur, andere „Wissenschaftskulturen“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„Learning </a:t>
            </a:r>
            <a:r>
              <a:rPr lang="de-DE" sz="2000" b="1" dirty="0" err="1" smtClean="0">
                <a:solidFill>
                  <a:schemeClr val="tx2"/>
                </a:solidFill>
              </a:rPr>
              <a:t>by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doing</a:t>
            </a:r>
            <a:r>
              <a:rPr lang="de-DE" sz="2000" b="1" dirty="0" smtClean="0">
                <a:solidFill>
                  <a:schemeClr val="tx2"/>
                </a:solidFill>
              </a:rPr>
              <a:t>“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Workshops</a:t>
            </a:r>
            <a:r>
              <a:rPr lang="de-DE" sz="2000" dirty="0" smtClean="0"/>
              <a:t>: Lernziel(e)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Einladung von Experten</a:t>
            </a:r>
            <a:r>
              <a:rPr lang="de-DE" sz="2000" dirty="0" smtClean="0"/>
              <a:t>: Dozenten, „fachfremde“ Impulse durch Kommilitonen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Nachhaltigkeit</a:t>
            </a:r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93769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336170"/>
            <a:ext cx="1702191" cy="747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12" y="336170"/>
            <a:ext cx="2287088" cy="7474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88316" y="417505"/>
            <a:ext cx="332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SchreibtutorInnen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7621" y="1519311"/>
            <a:ext cx="8314009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Thema:</a:t>
            </a:r>
            <a:r>
              <a:rPr lang="de-DE" sz="2000" b="1" dirty="0" smtClean="0"/>
              <a:t> </a:t>
            </a:r>
            <a:r>
              <a:rPr lang="de-DE" sz="2400" b="1" u="sng" dirty="0" smtClean="0">
                <a:solidFill>
                  <a:schemeClr val="tx2"/>
                </a:solidFill>
              </a:rPr>
              <a:t>KOMMUNIKATION</a:t>
            </a:r>
            <a:endParaRPr lang="de-DE" sz="2000" b="1" u="sng" dirty="0" smtClean="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Ergebnis / Stichpunkte: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„Wording“</a:t>
            </a:r>
            <a:r>
              <a:rPr lang="de-DE" sz="2000" dirty="0" smtClean="0"/>
              <a:t>: „Service“, …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Werbung</a:t>
            </a:r>
            <a:r>
              <a:rPr lang="de-DE" sz="2000" dirty="0" smtClean="0"/>
              <a:t>: (</a:t>
            </a:r>
            <a:r>
              <a:rPr lang="de-DE" sz="2000" dirty="0" err="1" smtClean="0"/>
              <a:t>facebook</a:t>
            </a:r>
            <a:r>
              <a:rPr lang="de-DE" sz="2000" dirty="0" smtClean="0"/>
              <a:t>-)Videos, </a:t>
            </a:r>
            <a:r>
              <a:rPr lang="de-DE" sz="2000" dirty="0" err="1" smtClean="0"/>
              <a:t>student</a:t>
            </a:r>
            <a:r>
              <a:rPr lang="de-DE" sz="2000" dirty="0" smtClean="0"/>
              <a:t>. Zeitungen, QR-Codes, „Infotage“, Plakate, Pressestelle, Flyer, Vorlesungsverzeichnis, </a:t>
            </a:r>
            <a:r>
              <a:rPr lang="de-DE" sz="2000" dirty="0" err="1" smtClean="0"/>
              <a:t>öff</a:t>
            </a:r>
            <a:r>
              <a:rPr lang="de-DE" sz="2000" dirty="0" smtClean="0"/>
              <a:t>. Verkehrsmittel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Beratungseinrichtungen</a:t>
            </a:r>
            <a:r>
              <a:rPr lang="de-DE" sz="2000" dirty="0" smtClean="0"/>
              <a:t>: Pressestelle, </a:t>
            </a:r>
            <a:r>
              <a:rPr lang="de-DE" sz="2000" dirty="0" err="1" smtClean="0"/>
              <a:t>CareerCentre</a:t>
            </a:r>
            <a:r>
              <a:rPr lang="de-DE" sz="2000" dirty="0" smtClean="0"/>
              <a:t>, Rechenzentrum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Statusgruppen</a:t>
            </a:r>
            <a:r>
              <a:rPr lang="de-DE" sz="2000" dirty="0"/>
              <a:t>: </a:t>
            </a:r>
            <a:r>
              <a:rPr lang="de-DE" sz="2000" dirty="0" smtClean="0"/>
              <a:t>Sekretariate, externe Experten, Fachschaften</a:t>
            </a:r>
            <a:endParaRPr lang="de-DE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Angebote</a:t>
            </a:r>
            <a:r>
              <a:rPr lang="de-DE" sz="2000" dirty="0" smtClean="0"/>
              <a:t>: Videos, überfachlich (roter Faden), Textsorten (Protokoll, Handout, Hausarbeit, …)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sz="2000" b="1" dirty="0" smtClean="0">
              <a:solidFill>
                <a:schemeClr val="tx2"/>
              </a:solidFill>
            </a:endParaRPr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36803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1142</Words>
  <Application>Microsoft Office PowerPoint</Application>
  <PresentationFormat>Bildschirmpräsentation (4:3)</PresentationFormat>
  <Paragraphs>192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Universitaet Wuerzburg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has80hq</dc:creator>
  <cp:lastModifiedBy>Popp Annette</cp:lastModifiedBy>
  <cp:revision>9</cp:revision>
  <dcterms:created xsi:type="dcterms:W3CDTF">2018-03-01T13:50:15Z</dcterms:created>
  <dcterms:modified xsi:type="dcterms:W3CDTF">2018-03-15T10:39:25Z</dcterms:modified>
</cp:coreProperties>
</file>